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4" r:id="rId1"/>
    <p:sldMasterId id="2147484134" r:id="rId2"/>
    <p:sldMasterId id="2147484208" r:id="rId3"/>
  </p:sldMasterIdLst>
  <p:sldIdLst>
    <p:sldId id="351" r:id="rId4"/>
    <p:sldId id="257" r:id="rId5"/>
    <p:sldId id="258" r:id="rId6"/>
    <p:sldId id="259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13" r:id="rId21"/>
    <p:sldId id="316" r:id="rId22"/>
    <p:sldId id="318" r:id="rId23"/>
    <p:sldId id="315" r:id="rId24"/>
    <p:sldId id="297" r:id="rId25"/>
    <p:sldId id="305" r:id="rId26"/>
    <p:sldId id="304" r:id="rId27"/>
    <p:sldId id="306" r:id="rId28"/>
    <p:sldId id="308" r:id="rId29"/>
    <p:sldId id="309" r:id="rId30"/>
    <p:sldId id="310" r:id="rId31"/>
    <p:sldId id="311" r:id="rId32"/>
    <p:sldId id="319" r:id="rId33"/>
    <p:sldId id="335" r:id="rId34"/>
    <p:sldId id="334" r:id="rId35"/>
    <p:sldId id="321" r:id="rId36"/>
    <p:sldId id="322" r:id="rId37"/>
    <p:sldId id="323" r:id="rId38"/>
    <p:sldId id="324" r:id="rId39"/>
    <p:sldId id="350" r:id="rId40"/>
    <p:sldId id="328" r:id="rId41"/>
    <p:sldId id="330" r:id="rId42"/>
  </p:sldIdLst>
  <p:sldSz cx="9144000" cy="5143500" type="screen16x9"/>
  <p:notesSz cx="6858000" cy="9144000"/>
  <p:defaultTextStyle>
    <a:defPPr>
      <a:defRPr lang="en-US"/>
    </a:defPPr>
    <a:lvl1pPr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07271" indent="-96146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815622" indent="-193373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223973" indent="-290599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632324" indent="-387826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1555623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1866748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2177872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2488997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2">
          <p15:clr>
            <a:srgbClr val="A4A3A4"/>
          </p15:clr>
        </p15:guide>
        <p15:guide id="2" orient="horz" pos="2485">
          <p15:clr>
            <a:srgbClr val="A4A3A4"/>
          </p15:clr>
        </p15:guide>
        <p15:guide id="3" pos="2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B4A"/>
    <a:srgbClr val="FFD413"/>
    <a:srgbClr val="092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80" autoAdjust="0"/>
    <p:restoredTop sz="98264" autoAdjust="0"/>
  </p:normalViewPr>
  <p:slideViewPr>
    <p:cSldViewPr snapToGrid="0" snapToObjects="1" showGuides="1">
      <p:cViewPr>
        <p:scale>
          <a:sx n="125" d="100"/>
          <a:sy n="125" d="100"/>
        </p:scale>
        <p:origin x="-672" y="-256"/>
      </p:cViewPr>
      <p:guideLst>
        <p:guide orient="horz" pos="912"/>
        <p:guide orient="horz" pos="2485"/>
        <p:guide pos="2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2F4F"/>
          </a:solidFill>
          <a:ln>
            <a:solidFill>
              <a:srgbClr val="072F4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7" y="295827"/>
            <a:ext cx="1184473" cy="3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99" y="1137107"/>
            <a:ext cx="7057123" cy="7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97571" y="787910"/>
            <a:ext cx="504697" cy="0"/>
          </a:xfrm>
          <a:prstGeom prst="line">
            <a:avLst/>
          </a:prstGeom>
          <a:ln w="1143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802074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12530"/>
            <a:ext cx="6235619" cy="2830648"/>
          </a:xfrm>
        </p:spPr>
        <p:txBody>
          <a:bodyPr anchor="b" anchorCtr="0"/>
          <a:lstStyle>
            <a:lvl1pPr>
              <a:lnSpc>
                <a:spcPts val="7009"/>
              </a:lnSpc>
              <a:defRPr sz="82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7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údo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06219" y="2595502"/>
            <a:ext cx="3437781" cy="2544759"/>
          </a:xfrm>
          <a:prstGeom prst="rect">
            <a:avLst/>
          </a:prstGeom>
          <a:solidFill>
            <a:srgbClr val="2BB680"/>
          </a:solidFill>
          <a:ln>
            <a:solidFill>
              <a:srgbClr val="2BB6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4616467" y="0"/>
            <a:ext cx="4527533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-5763" y="2598382"/>
            <a:ext cx="5651240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11236" y="619134"/>
            <a:ext cx="3999959" cy="1925985"/>
          </a:xfrm>
          <a:prstGeom prst="rect">
            <a:avLst/>
          </a:prstGeom>
        </p:spPr>
        <p:txBody>
          <a:bodyPr lIns="62225" tIns="31112" rIns="62225" rtlCol="0">
            <a:noAutofit/>
          </a:bodyPr>
          <a:lstStyle>
            <a:lvl1pPr algn="r">
              <a:lnSpc>
                <a:spcPts val="2790"/>
              </a:lnSpc>
              <a:defRPr sz="3300" b="0" i="0" cap="all" baseline="0"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6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údo image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638630" y="0"/>
            <a:ext cx="4564998" cy="5143500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2601532"/>
            <a:ext cx="4579002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0" y="-4612"/>
            <a:ext cx="4579002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73938" y="1287762"/>
            <a:ext cx="2928481" cy="2345572"/>
          </a:xfrm>
          <a:prstGeom prst="rect">
            <a:avLst/>
          </a:prstGeom>
          <a:solidFill>
            <a:srgbClr val="2BB680"/>
          </a:solidFill>
          <a:ln>
            <a:solidFill>
              <a:schemeClr val="tx2"/>
            </a:solidFill>
          </a:ln>
        </p:spPr>
        <p:txBody>
          <a:bodyPr lIns="62225" tIns="31112" rIns="62225" rtlCol="0" anchor="ctr">
            <a:noAutofit/>
          </a:bodyPr>
          <a:lstStyle>
            <a:lvl1pPr algn="r">
              <a:lnSpc>
                <a:spcPts val="2790"/>
              </a:lnSpc>
              <a:defRPr sz="3300" b="0" i="0" cap="all" baseline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E8D9B2-719E-8A41-907B-2A91F07E1955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445610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údo image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/>
          </p:nvPr>
        </p:nvSpPr>
        <p:spPr>
          <a:xfrm>
            <a:off x="3976905" y="2601532"/>
            <a:ext cx="5167096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0" y="-4612"/>
            <a:ext cx="5164213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58899" y="3369749"/>
            <a:ext cx="2791498" cy="1442296"/>
          </a:xfrm>
          <a:prstGeom prst="rect">
            <a:avLst/>
          </a:prstGeom>
        </p:spPr>
        <p:txBody>
          <a:bodyPr tIns="31112" rtlCol="0">
            <a:noAutofit/>
          </a:bodyPr>
          <a:lstStyle>
            <a:lvl1pPr algn="r">
              <a:lnSpc>
                <a:spcPct val="100000"/>
              </a:lnSpc>
              <a:defRPr sz="1200" b="0" i="0" cap="none" baseline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758953" y="2821248"/>
            <a:ext cx="2791224" cy="548501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1200" cap="all">
                <a:latin typeface="Effra Heavy"/>
              </a:defRPr>
            </a:lvl1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5733059" y="479805"/>
            <a:ext cx="2845370" cy="56320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 baseline="0">
                <a:latin typeface="Effra Heavy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5733059" y="1043008"/>
            <a:ext cx="2845370" cy="1442426"/>
          </a:xfrm>
        </p:spPr>
        <p:txBody>
          <a:bodyPr tIns="31847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tx2"/>
                </a:solidFill>
                <a:latin typeface="Effra Light"/>
              </a:defRPr>
            </a:lvl1pPr>
            <a:lvl2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51FCB-C0F8-D94D-9524-16B5DCB41A22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68481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údo image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616467" y="0"/>
            <a:ext cx="4527533" cy="5143500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03163" y="619134"/>
            <a:ext cx="3608032" cy="3515244"/>
          </a:xfrm>
          <a:prstGeom prst="rect">
            <a:avLst/>
          </a:prstGeom>
        </p:spPr>
        <p:txBody>
          <a:bodyPr lIns="62225" tIns="31112" rIns="62225" rtlCol="0">
            <a:noAutofit/>
          </a:bodyPr>
          <a:lstStyle>
            <a:lvl1pPr algn="r">
              <a:lnSpc>
                <a:spcPts val="2790"/>
              </a:lnSpc>
              <a:defRPr sz="3300" b="0" i="0" baseline="0"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4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údo imagem + tóp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9303" y="281791"/>
            <a:ext cx="7267864" cy="6586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1" name="ClipArt Placeholder 10"/>
          <p:cNvSpPr>
            <a:spLocks noGrp="1"/>
          </p:cNvSpPr>
          <p:nvPr>
            <p:ph type="clipArt" sz="quarter" idx="12" hasCustomPrompt="1"/>
          </p:nvPr>
        </p:nvSpPr>
        <p:spPr>
          <a:xfrm>
            <a:off x="1289303" y="1438107"/>
            <a:ext cx="3734793" cy="30997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noProof="0" dirty="0" smtClean="0"/>
              <a:t>Click icon to add clip art</a:t>
            </a:r>
            <a:r>
              <a:rPr lang="en-US" sz="18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13_conteúdo </a:t>
            </a:r>
            <a:r>
              <a:rPr lang="en-US" sz="180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imagem</a:t>
            </a:r>
            <a:r>
              <a:rPr lang="en-US" sz="18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+ </a:t>
            </a:r>
            <a:r>
              <a:rPr lang="en-US" sz="180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tópicos</a:t>
            </a:r>
            <a:endParaRPr lang="en-US" noProof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16144" y="1438107"/>
            <a:ext cx="3441023" cy="3099704"/>
          </a:xfrm>
        </p:spPr>
        <p:txBody>
          <a:bodyPr/>
          <a:lstStyle>
            <a:lvl1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1pPr>
            <a:lvl2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2pPr>
            <a:lvl3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3pPr>
            <a:lvl4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4pPr>
            <a:lvl5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61382-0C3A-BC4C-8BF2-8DB8E68FF37D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559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údo texto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001560"/>
            <a:ext cx="6251984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89303" y="2006008"/>
            <a:ext cx="6251984" cy="2658123"/>
          </a:xfrm>
        </p:spPr>
        <p:txBody>
          <a:bodyPr numCol="2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, </a:t>
            </a:r>
            <a:r>
              <a:rPr lang="en-US" dirty="0" err="1" smtClean="0"/>
              <a:t>luctus</a:t>
            </a:r>
            <a:r>
              <a:rPr lang="en-US" dirty="0" smtClean="0"/>
              <a:t> dolor </a:t>
            </a:r>
            <a:r>
              <a:rPr lang="en-US" dirty="0" err="1" smtClean="0"/>
              <a:t>dapibus</a:t>
            </a:r>
            <a:r>
              <a:rPr lang="en-US" dirty="0" smtClean="0"/>
              <a:t>,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libero</a:t>
            </a:r>
            <a:r>
              <a:rPr lang="en-US" dirty="0" smtClean="0"/>
              <a:t>, </a:t>
            </a:r>
            <a:r>
              <a:rPr lang="en-US" dirty="0" err="1" smtClean="0"/>
              <a:t>lobortis</a:t>
            </a:r>
            <a:r>
              <a:rPr lang="en-US" dirty="0" smtClean="0"/>
              <a:t> at </a:t>
            </a:r>
            <a:r>
              <a:rPr lang="en-US" dirty="0" err="1" smtClean="0"/>
              <a:t>tortor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Vestibulum</a:t>
            </a:r>
            <a:r>
              <a:rPr lang="en-US" dirty="0" smtClean="0"/>
              <a:t> ante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; Integer dui </a:t>
            </a:r>
            <a:r>
              <a:rPr lang="en-US" dirty="0" err="1" smtClean="0"/>
              <a:t>urna</a:t>
            </a:r>
            <a:r>
              <a:rPr lang="en-US" dirty="0" smtClean="0"/>
              <a:t>, </a:t>
            </a:r>
            <a:r>
              <a:rPr lang="en-US" dirty="0" err="1" smtClean="0"/>
              <a:t>ultrices</a:t>
            </a:r>
            <a:r>
              <a:rPr lang="en-US" dirty="0" smtClean="0"/>
              <a:t> et lacus non,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magna.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nisi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tincidunt.Lorem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in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842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údo texto 2 colun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828192"/>
            <a:ext cx="2956683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89303" y="2274271"/>
            <a:ext cx="6251984" cy="2389860"/>
          </a:xfrm>
        </p:spPr>
        <p:txBody>
          <a:bodyPr numCol="2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, </a:t>
            </a:r>
            <a:r>
              <a:rPr lang="en-US" dirty="0" err="1" smtClean="0"/>
              <a:t>luctus</a:t>
            </a:r>
            <a:r>
              <a:rPr lang="en-US" dirty="0" smtClean="0"/>
              <a:t> dolor </a:t>
            </a:r>
            <a:r>
              <a:rPr lang="en-US" dirty="0" err="1" smtClean="0"/>
              <a:t>dapibus</a:t>
            </a:r>
            <a:r>
              <a:rPr lang="en-US" dirty="0" smtClean="0"/>
              <a:t>,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libero</a:t>
            </a:r>
            <a:r>
              <a:rPr lang="en-US" dirty="0" smtClean="0"/>
              <a:t>, </a:t>
            </a:r>
            <a:r>
              <a:rPr lang="en-US" dirty="0" err="1" smtClean="0"/>
              <a:t>lobortis</a:t>
            </a:r>
            <a:r>
              <a:rPr lang="en-US" dirty="0" smtClean="0"/>
              <a:t> at </a:t>
            </a:r>
            <a:r>
              <a:rPr lang="en-US" dirty="0" err="1" smtClean="0"/>
              <a:t>tortor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Vestibulum</a:t>
            </a:r>
            <a:r>
              <a:rPr lang="en-US" dirty="0" smtClean="0"/>
              <a:t> ante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; Integer dui </a:t>
            </a:r>
            <a:r>
              <a:rPr lang="en-US" dirty="0" err="1" smtClean="0"/>
              <a:t>urna</a:t>
            </a:r>
            <a:r>
              <a:rPr lang="en-US" dirty="0" smtClean="0"/>
              <a:t>, </a:t>
            </a:r>
            <a:r>
              <a:rPr lang="en-US" dirty="0" err="1" smtClean="0"/>
              <a:t>ultrices</a:t>
            </a:r>
            <a:r>
              <a:rPr lang="en-US" dirty="0" smtClean="0"/>
              <a:t> et lacus non,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magna.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nisi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tincidunt.Lorem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in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7101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údo text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9304" y="281792"/>
            <a:ext cx="3388966" cy="648875"/>
          </a:xfrm>
        </p:spPr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828192"/>
            <a:ext cx="2956683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89303" y="2274271"/>
            <a:ext cx="2956683" cy="2389860"/>
          </a:xfrm>
        </p:spPr>
        <p:txBody>
          <a:bodyPr numCol="1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014490" y="0"/>
            <a:ext cx="4129510" cy="5143500"/>
          </a:xfrm>
        </p:spPr>
        <p:txBody>
          <a:bodyPr/>
          <a:lstStyle/>
          <a:p>
            <a:r>
              <a:rPr lang="pt-BR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86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estaque dad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0378" y="-3194888"/>
            <a:ext cx="10433815" cy="119368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7017" y="2277903"/>
            <a:ext cx="6167084" cy="1733573"/>
          </a:xfrm>
        </p:spPr>
        <p:txBody>
          <a:bodyPr anchor="ctr" anchorCtr="1"/>
          <a:lstStyle>
            <a:lvl1pPr algn="ctr">
              <a:defRPr sz="2000" b="0" i="0" cap="none" baseline="0">
                <a:solidFill>
                  <a:srgbClr val="FFFFFF"/>
                </a:solidFill>
                <a:latin typeface="Effra Light"/>
                <a:cs typeface="Effra Medium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487076" y="1170722"/>
            <a:ext cx="6166607" cy="110736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5pPr>
          </a:lstStyle>
          <a:p>
            <a:pPr lvl="0"/>
            <a:r>
              <a:rPr lang="x-none" dirty="0" smtClean="0"/>
              <a:t>12%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174399" y="4184208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959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491278" y="3353568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491277" y="3147515"/>
            <a:ext cx="1851716" cy="203411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839712" y="3345792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839711" y="3139738"/>
            <a:ext cx="1851716" cy="21383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80080" y="3351280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80079" y="3145227"/>
            <a:ext cx="1851716" cy="200565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834" y="1654435"/>
            <a:ext cx="8823432" cy="91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2F4F"/>
          </a:solidFill>
          <a:ln>
            <a:solidFill>
              <a:srgbClr val="072F4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7" y="295827"/>
            <a:ext cx="1184473" cy="3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26" y="793551"/>
            <a:ext cx="7057123" cy="7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97571" y="1229625"/>
            <a:ext cx="504697" cy="0"/>
          </a:xfrm>
          <a:prstGeom prst="line">
            <a:avLst/>
          </a:prstGeom>
          <a:ln w="1143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262203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91401"/>
            <a:ext cx="5410376" cy="2172741"/>
          </a:xfrm>
        </p:spPr>
        <p:txBody>
          <a:bodyPr anchor="b" anchorCtr="0"/>
          <a:lstStyle>
            <a:lvl1pPr>
              <a:lnSpc>
                <a:spcPts val="4423"/>
              </a:lnSpc>
              <a:defRPr sz="51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37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ncerramen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7652" y="764061"/>
            <a:ext cx="1841552" cy="57006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043317" y="2371653"/>
            <a:ext cx="3192457" cy="288270"/>
          </a:xfrm>
          <a:ln>
            <a:noFill/>
          </a:ln>
        </p:spPr>
        <p:txBody>
          <a:bodyPr/>
          <a:lstStyle>
            <a:lvl1pPr marL="0" indent="0" algn="ctr">
              <a:spcAft>
                <a:spcPts val="0"/>
              </a:spcAft>
              <a:buFontTx/>
              <a:buNone/>
              <a:defRPr sz="1700" b="1" i="0" baseline="0">
                <a:solidFill>
                  <a:schemeClr val="tx2"/>
                </a:solidFill>
                <a:latin typeface="Effra"/>
                <a:cs typeface="Effra"/>
              </a:defRPr>
            </a:lvl1pPr>
            <a:lvl2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2pPr>
            <a:lvl3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3pPr>
            <a:lvl4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4pPr>
            <a:lvl5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5pPr>
          </a:lstStyle>
          <a:p>
            <a:pPr lvl="0"/>
            <a:r>
              <a:rPr lang="x-none" dirty="0" smtClean="0"/>
              <a:t>Obrigado!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335326" y="2821707"/>
            <a:ext cx="504697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043317" y="3039963"/>
            <a:ext cx="3192457" cy="357367"/>
          </a:xfrm>
        </p:spPr>
        <p:txBody>
          <a:bodyPr anchor="t" anchorCtr="0"/>
          <a:lstStyle>
            <a:lvl1pPr marL="4969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1pPr>
            <a:lvl2pPr marL="247388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2pPr>
            <a:lvl3pPr marL="555271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3pPr>
            <a:lvl4pPr marL="709753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4pPr>
            <a:lvl5pPr marL="163340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x-none" dirty="0" smtClean="0"/>
              <a:t>nome@fundacaolemann.org.br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043316" y="4604388"/>
            <a:ext cx="3192457" cy="357367"/>
          </a:xfrm>
        </p:spPr>
        <p:txBody>
          <a:bodyPr anchor="t" anchorCtr="0"/>
          <a:lstStyle>
            <a:lvl1pPr marL="4969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accent1"/>
                </a:solidFill>
                <a:latin typeface="Effra Heavy"/>
              </a:defRPr>
            </a:lvl1pPr>
            <a:lvl2pPr marL="247388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2pPr>
            <a:lvl3pPr marL="555271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3pPr>
            <a:lvl4pPr marL="709753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4pPr>
            <a:lvl5pPr marL="163340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x-none" dirty="0" smtClean="0"/>
              <a:t>www.fundacaolemann.org.br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31921" y="4604387"/>
            <a:ext cx="2236288" cy="53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s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56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86534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721486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7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9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9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7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55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021303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554380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5" indent="0">
              <a:buNone/>
              <a:defRPr sz="1800" b="1"/>
            </a:lvl2pPr>
            <a:lvl3pPr marL="816391" indent="0">
              <a:buNone/>
              <a:defRPr sz="1600" b="1"/>
            </a:lvl3pPr>
            <a:lvl4pPr marL="1224586" indent="0">
              <a:buNone/>
              <a:defRPr sz="1400" b="1"/>
            </a:lvl4pPr>
            <a:lvl5pPr marL="1632782" indent="0">
              <a:buNone/>
              <a:defRPr sz="1400" b="1"/>
            </a:lvl5pPr>
            <a:lvl6pPr marL="2040977" indent="0">
              <a:buNone/>
              <a:defRPr sz="1400" b="1"/>
            </a:lvl6pPr>
            <a:lvl7pPr marL="2449173" indent="0">
              <a:buNone/>
              <a:defRPr sz="1400" b="1"/>
            </a:lvl7pPr>
            <a:lvl8pPr marL="2857368" indent="0">
              <a:buNone/>
              <a:defRPr sz="1400" b="1"/>
            </a:lvl8pPr>
            <a:lvl9pPr marL="3265564" indent="0">
              <a:buNone/>
              <a:defRPr sz="14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6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5" indent="0">
              <a:buNone/>
              <a:defRPr sz="1800" b="1"/>
            </a:lvl2pPr>
            <a:lvl3pPr marL="816391" indent="0">
              <a:buNone/>
              <a:defRPr sz="1600" b="1"/>
            </a:lvl3pPr>
            <a:lvl4pPr marL="1224586" indent="0">
              <a:buNone/>
              <a:defRPr sz="1400" b="1"/>
            </a:lvl4pPr>
            <a:lvl5pPr marL="1632782" indent="0">
              <a:buNone/>
              <a:defRPr sz="1400" b="1"/>
            </a:lvl5pPr>
            <a:lvl6pPr marL="2040977" indent="0">
              <a:buNone/>
              <a:defRPr sz="1400" b="1"/>
            </a:lvl6pPr>
            <a:lvl7pPr marL="2449173" indent="0">
              <a:buNone/>
              <a:defRPr sz="1400" b="1"/>
            </a:lvl7pPr>
            <a:lvl8pPr marL="2857368" indent="0">
              <a:buNone/>
              <a:defRPr sz="1400" b="1"/>
            </a:lvl8pPr>
            <a:lvl9pPr marL="3265564" indent="0">
              <a:buNone/>
              <a:defRPr sz="14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4188570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5569593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187035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195" indent="0">
              <a:buNone/>
              <a:defRPr sz="1100"/>
            </a:lvl2pPr>
            <a:lvl3pPr marL="816391" indent="0">
              <a:buNone/>
              <a:defRPr sz="900"/>
            </a:lvl3pPr>
            <a:lvl4pPr marL="1224586" indent="0">
              <a:buNone/>
              <a:defRPr sz="800"/>
            </a:lvl4pPr>
            <a:lvl5pPr marL="1632782" indent="0">
              <a:buNone/>
              <a:defRPr sz="800"/>
            </a:lvl5pPr>
            <a:lvl6pPr marL="2040977" indent="0">
              <a:buNone/>
              <a:defRPr sz="800"/>
            </a:lvl6pPr>
            <a:lvl7pPr marL="2449173" indent="0">
              <a:buNone/>
              <a:defRPr sz="800"/>
            </a:lvl7pPr>
            <a:lvl8pPr marL="2857368" indent="0">
              <a:buNone/>
              <a:defRPr sz="800"/>
            </a:lvl8pPr>
            <a:lvl9pPr marL="3265564" indent="0">
              <a:buNone/>
              <a:defRPr sz="8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87216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CD415-6B1B-0E4C-BAB1-4D2D8AFEBF70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946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8195" indent="0">
              <a:buNone/>
              <a:defRPr sz="1100"/>
            </a:lvl2pPr>
            <a:lvl3pPr marL="816391" indent="0">
              <a:buNone/>
              <a:defRPr sz="900"/>
            </a:lvl3pPr>
            <a:lvl4pPr marL="1224586" indent="0">
              <a:buNone/>
              <a:defRPr sz="800"/>
            </a:lvl4pPr>
            <a:lvl5pPr marL="1632782" indent="0">
              <a:buNone/>
              <a:defRPr sz="800"/>
            </a:lvl5pPr>
            <a:lvl6pPr marL="2040977" indent="0">
              <a:buNone/>
              <a:defRPr sz="800"/>
            </a:lvl6pPr>
            <a:lvl7pPr marL="2449173" indent="0">
              <a:buNone/>
              <a:defRPr sz="800"/>
            </a:lvl7pPr>
            <a:lvl8pPr marL="2857368" indent="0">
              <a:buNone/>
              <a:defRPr sz="800"/>
            </a:lvl8pPr>
            <a:lvl9pPr marL="3265564" indent="0">
              <a:buNone/>
              <a:defRPr sz="8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749768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857835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526142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802074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12530"/>
            <a:ext cx="6235619" cy="2830648"/>
          </a:xfrm>
        </p:spPr>
        <p:txBody>
          <a:bodyPr anchor="b" anchorCtr="0"/>
          <a:lstStyle>
            <a:lvl1pPr>
              <a:lnSpc>
                <a:spcPts val="7009"/>
              </a:lnSpc>
              <a:defRPr sz="82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7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936" y="1447984"/>
            <a:ext cx="7361720" cy="3073752"/>
          </a:xfrm>
        </p:spPr>
        <p:txBody>
          <a:bodyPr/>
          <a:lstStyle>
            <a:lvl4pPr indent="222932">
              <a:spcBef>
                <a:spcPts val="408"/>
              </a:spcBef>
              <a:spcAft>
                <a:spcPts val="408"/>
              </a:spcAft>
              <a:defRPr/>
            </a:lvl4pPr>
            <a:lvl5pPr marL="1053414" indent="-105341">
              <a:spcBef>
                <a:spcPts val="0"/>
              </a:spcBef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Effra"/>
                <a:cs typeface="Effra"/>
              </a:defRPr>
            </a:lvl1pPr>
          </a:lstStyle>
          <a:p>
            <a:pPr>
              <a:defRPr/>
            </a:pPr>
            <a:fld id="{05259E8B-B8D0-1148-85A9-1EF15C3E8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73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údo azul">
    <p:bg>
      <p:bgPr>
        <a:solidFill>
          <a:srgbClr val="072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B8B6B8-E080-7D4D-9183-D4C4486926C8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87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údo esqu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0875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677659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048266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409605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33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0438-5F3A-094E-977F-2D6145AA3A78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30875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677658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4826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409267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759673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lipArt Placeholder 4"/>
          <p:cNvSpPr>
            <a:spLocks noGrp="1"/>
          </p:cNvSpPr>
          <p:nvPr>
            <p:ph type="clipArt" sz="quarter" idx="23"/>
          </p:nvPr>
        </p:nvSpPr>
        <p:spPr>
          <a:xfrm>
            <a:off x="1292545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0" name="ClipArt Placeholder 4"/>
          <p:cNvSpPr>
            <a:spLocks noGrp="1"/>
          </p:cNvSpPr>
          <p:nvPr>
            <p:ph type="clipArt" sz="quarter" idx="24"/>
          </p:nvPr>
        </p:nvSpPr>
        <p:spPr>
          <a:xfrm>
            <a:off x="2660184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1" name="ClipArt Placeholder 4"/>
          <p:cNvSpPr>
            <a:spLocks noGrp="1"/>
          </p:cNvSpPr>
          <p:nvPr>
            <p:ph type="clipArt" sz="quarter" idx="25"/>
          </p:nvPr>
        </p:nvSpPr>
        <p:spPr>
          <a:xfrm>
            <a:off x="4031828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2" name="ClipArt Placeholder 4"/>
          <p:cNvSpPr>
            <a:spLocks noGrp="1"/>
          </p:cNvSpPr>
          <p:nvPr>
            <p:ph type="clipArt" sz="quarter" idx="26"/>
          </p:nvPr>
        </p:nvSpPr>
        <p:spPr>
          <a:xfrm>
            <a:off x="5409969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 dirty="0"/>
          </a:p>
        </p:txBody>
      </p:sp>
      <p:sp>
        <p:nvSpPr>
          <p:cNvPr id="23" name="ClipArt Placeholder 4"/>
          <p:cNvSpPr>
            <a:spLocks noGrp="1"/>
          </p:cNvSpPr>
          <p:nvPr>
            <p:ph type="clipArt" sz="quarter" idx="27"/>
          </p:nvPr>
        </p:nvSpPr>
        <p:spPr>
          <a:xfrm>
            <a:off x="6758729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esquemas azul">
    <p:bg>
      <p:bgPr>
        <a:solidFill>
          <a:srgbClr val="072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0875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677659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048266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409605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33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0438-5F3A-094E-977F-2D6145AA3A78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30875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677658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4826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409267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759673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lipArt Placeholder 4"/>
          <p:cNvSpPr>
            <a:spLocks noGrp="1"/>
          </p:cNvSpPr>
          <p:nvPr>
            <p:ph type="clipArt" sz="quarter" idx="23"/>
          </p:nvPr>
        </p:nvSpPr>
        <p:spPr>
          <a:xfrm>
            <a:off x="1292545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0" name="ClipArt Placeholder 4"/>
          <p:cNvSpPr>
            <a:spLocks noGrp="1"/>
          </p:cNvSpPr>
          <p:nvPr>
            <p:ph type="clipArt" sz="quarter" idx="24"/>
          </p:nvPr>
        </p:nvSpPr>
        <p:spPr>
          <a:xfrm>
            <a:off x="2660184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1" name="ClipArt Placeholder 4"/>
          <p:cNvSpPr>
            <a:spLocks noGrp="1"/>
          </p:cNvSpPr>
          <p:nvPr>
            <p:ph type="clipArt" sz="quarter" idx="25"/>
          </p:nvPr>
        </p:nvSpPr>
        <p:spPr>
          <a:xfrm>
            <a:off x="4031828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2" name="ClipArt Placeholder 4"/>
          <p:cNvSpPr>
            <a:spLocks noGrp="1"/>
          </p:cNvSpPr>
          <p:nvPr>
            <p:ph type="clipArt" sz="quarter" idx="26"/>
          </p:nvPr>
        </p:nvSpPr>
        <p:spPr>
          <a:xfrm>
            <a:off x="5409969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 dirty="0"/>
          </a:p>
        </p:txBody>
      </p:sp>
      <p:sp>
        <p:nvSpPr>
          <p:cNvPr id="23" name="ClipArt Placeholder 4"/>
          <p:cNvSpPr>
            <a:spLocks noGrp="1"/>
          </p:cNvSpPr>
          <p:nvPr>
            <p:ph type="clipArt" sz="quarter" idx="27"/>
          </p:nvPr>
        </p:nvSpPr>
        <p:spPr>
          <a:xfrm>
            <a:off x="6758729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3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údo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ED62F"/>
          </a:solidFill>
          <a:ln>
            <a:solidFill>
              <a:srgbClr val="BED6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21" y="781789"/>
            <a:ext cx="879709" cy="35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7017" y="1663753"/>
            <a:ext cx="6167084" cy="1733573"/>
          </a:xfrm>
        </p:spPr>
        <p:txBody>
          <a:bodyPr anchor="ctr" anchorCtr="1"/>
          <a:lstStyle>
            <a:lvl1pPr algn="ctr">
              <a:lnSpc>
                <a:spcPts val="2586"/>
              </a:lnSpc>
              <a:defRPr sz="2000" b="0" i="0" cap="none">
                <a:solidFill>
                  <a:srgbClr val="FFFFFF"/>
                </a:solidFill>
                <a:latin typeface="Effra Medium"/>
                <a:cs typeface="Effra Medium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E7A23A-00BC-F649-8307-92CA4B2C0035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74124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staque image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 descr="Excelência com Equidade II (35)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2419" r="1354" b="16967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-80693" y="-46425"/>
            <a:ext cx="9316916" cy="5225555"/>
          </a:xfrm>
          <a:prstGeom prst="rect">
            <a:avLst/>
          </a:prstGeom>
          <a:solidFill>
            <a:srgbClr val="072F4F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897377" y="769079"/>
            <a:ext cx="8047778" cy="4002299"/>
          </a:xfrm>
          <a:ln>
            <a:noFill/>
          </a:ln>
        </p:spPr>
        <p:txBody>
          <a:bodyPr/>
          <a:lstStyle>
            <a:lvl1pPr>
              <a:lnSpc>
                <a:spcPts val="6805"/>
              </a:lnSpc>
              <a:defRPr sz="8200" b="0" i="0" baseline="0">
                <a:solidFill>
                  <a:srgbClr val="FFFFFF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| </a:t>
            </a:r>
            <a:r>
              <a:rPr lang="en-US">
                <a:latin typeface="Effra"/>
                <a:cs typeface="Effra"/>
              </a:rPr>
              <a:t>12</a:t>
            </a:r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50105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2.xml"/><Relationship Id="rId3" Type="http://schemas.openxmlformats.org/officeDocument/2006/relationships/image" Target="../media/image10.emf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89303" y="281792"/>
            <a:ext cx="7267864" cy="64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UM TÍTULO LEGAL E </a:t>
            </a:r>
            <a:br>
              <a:rPr lang="en-US" dirty="0"/>
            </a:br>
            <a:r>
              <a:rPr lang="en-US" dirty="0"/>
              <a:t>COM TEXTO CURTO AQUI</a:t>
            </a:r>
            <a:br>
              <a:rPr lang="en-US" dirty="0"/>
            </a:br>
            <a:endParaRPr lang="en-US" dirty="0"/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788" y="1447824"/>
            <a:ext cx="7361887" cy="30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Tópico</a:t>
            </a:r>
            <a:r>
              <a:rPr lang="en-US" dirty="0"/>
              <a:t> </a:t>
            </a:r>
            <a:r>
              <a:rPr lang="en-US" dirty="0" err="1"/>
              <a:t>nível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Second level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1.1.1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1.1.2</a:t>
            </a:r>
          </a:p>
          <a:p>
            <a:pPr lvl="3"/>
            <a:r>
              <a:rPr lang="en-US" dirty="0" err="1"/>
              <a:t>Tópico</a:t>
            </a:r>
            <a:r>
              <a:rPr lang="en-US" dirty="0"/>
              <a:t> Level 1.1.2.1</a:t>
            </a:r>
          </a:p>
          <a:p>
            <a:pPr lvl="0"/>
            <a:r>
              <a:rPr lang="en-US" dirty="0" err="1"/>
              <a:t>Tópico</a:t>
            </a:r>
            <a:r>
              <a:rPr lang="en-US" dirty="0"/>
              <a:t> </a:t>
            </a:r>
            <a:r>
              <a:rPr lang="en-US" dirty="0" err="1"/>
              <a:t>nível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Second level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1.1.1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1.1.2</a:t>
            </a:r>
          </a:p>
          <a:p>
            <a:pPr lvl="3"/>
            <a:r>
              <a:rPr lang="en-US" dirty="0" err="1"/>
              <a:t>Tópico</a:t>
            </a:r>
            <a:r>
              <a:rPr lang="en-US" dirty="0"/>
              <a:t> Level 1.1.2.1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4190" y="4812045"/>
            <a:ext cx="932664" cy="27423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l" defTabSz="408195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283134-53CE-1546-B526-D939B6378B4D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pic>
        <p:nvPicPr>
          <p:cNvPr id="28677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99" r:id="rId2"/>
    <p:sldLayoutId id="2147484177" r:id="rId3"/>
    <p:sldLayoutId id="2147484187" r:id="rId4"/>
    <p:sldLayoutId id="2147484188" r:id="rId5"/>
    <p:sldLayoutId id="2147484179" r:id="rId6"/>
    <p:sldLayoutId id="2147484198" r:id="rId7"/>
    <p:sldLayoutId id="2147484189" r:id="rId8"/>
    <p:sldLayoutId id="2147484190" r:id="rId9"/>
    <p:sldLayoutId id="2147484191" r:id="rId10"/>
    <p:sldLayoutId id="2147484192" r:id="rId11"/>
    <p:sldLayoutId id="2147484182" r:id="rId12"/>
    <p:sldLayoutId id="2147484194" r:id="rId13"/>
    <p:sldLayoutId id="2147484183" r:id="rId14"/>
    <p:sldLayoutId id="2147484203" r:id="rId15"/>
    <p:sldLayoutId id="2147484206" r:id="rId16"/>
    <p:sldLayoutId id="2147484204" r:id="rId17"/>
    <p:sldLayoutId id="2147484205" r:id="rId18"/>
    <p:sldLayoutId id="2147484202" r:id="rId19"/>
    <p:sldLayoutId id="2147484207" r:id="rId20"/>
  </p:sldLayoutIdLst>
  <p:txStyles>
    <p:titleStyle>
      <a:lvl1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 kern="1200" cap="all">
          <a:solidFill>
            <a:srgbClr val="2BB680"/>
          </a:solidFill>
          <a:latin typeface="Effra Heavy"/>
          <a:ea typeface="ＭＳ Ｐゴシック" charset="0"/>
          <a:cs typeface="Effra Heavy"/>
        </a:defRPr>
      </a:lvl1pPr>
      <a:lvl2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2pPr>
      <a:lvl3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3pPr>
      <a:lvl4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4pPr>
      <a:lvl5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5pPr>
      <a:lvl6pPr marL="311125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6pPr>
      <a:lvl7pPr marL="622249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7pPr>
      <a:lvl8pPr marL="933374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8pPr>
      <a:lvl9pPr marL="1244498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9pPr>
    </p:titleStyle>
    <p:bodyStyle>
      <a:lvl1pPr marL="233343" indent="-183650" algn="l" defTabSz="407271" rtl="0" eaLnBrk="1" fontAlgn="base" hangingPunct="1">
        <a:spcBef>
          <a:spcPct val="20000"/>
        </a:spcBef>
        <a:spcAft>
          <a:spcPct val="0"/>
        </a:spcAft>
        <a:buClr>
          <a:srgbClr val="2BB680"/>
        </a:buClr>
        <a:buFont typeface="Arial" charset="0"/>
        <a:buChar char="•"/>
        <a:defRPr sz="1800" b="1" kern="1200">
          <a:solidFill>
            <a:srgbClr val="072F4F"/>
          </a:solidFill>
          <a:latin typeface="Effra"/>
          <a:ea typeface="ＭＳ Ｐゴシック" charset="0"/>
          <a:cs typeface="Effra"/>
        </a:defRPr>
      </a:lvl1pPr>
      <a:lvl2pPr marL="394308" indent="-146920" algn="l" defTabSz="407271" rtl="0" eaLnBrk="1" fontAlgn="base" hangingPunct="1">
        <a:spcBef>
          <a:spcPts val="425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1600" kern="1200">
          <a:solidFill>
            <a:srgbClr val="072F4F"/>
          </a:solidFill>
          <a:latin typeface="Effra"/>
          <a:ea typeface="ＭＳ Ｐゴシック" charset="0"/>
          <a:cs typeface="Effra"/>
        </a:defRPr>
      </a:lvl2pPr>
      <a:lvl3pPr marL="702191" indent="-146920" algn="l" defTabSz="407271" rtl="0" eaLnBrk="1" fontAlgn="base" hangingPunct="1">
        <a:spcBef>
          <a:spcPts val="323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1400" kern="1200">
          <a:solidFill>
            <a:srgbClr val="072F4F"/>
          </a:solidFill>
          <a:latin typeface="Effra Light"/>
          <a:ea typeface="ＭＳ Ｐゴシック" charset="0"/>
          <a:cs typeface="Effra Light"/>
        </a:defRPr>
      </a:lvl3pPr>
      <a:lvl4pPr marL="709753" indent="223621" algn="l" defTabSz="407271" rtl="0" eaLnBrk="1" fontAlgn="base" hangingPunct="1">
        <a:spcBef>
          <a:spcPts val="408"/>
        </a:spcBef>
        <a:spcAft>
          <a:spcPts val="817"/>
        </a:spcAft>
        <a:buClr>
          <a:srgbClr val="072F3B"/>
        </a:buClr>
        <a:buSzPct val="70000"/>
        <a:buFont typeface="Lucida Grande" charset="0"/>
        <a:defRPr sz="1100" kern="1200">
          <a:solidFill>
            <a:srgbClr val="072F4F"/>
          </a:solidFill>
          <a:latin typeface="Effra Light"/>
          <a:ea typeface="Effra Light" charset="0"/>
          <a:cs typeface="Effra Light"/>
        </a:defRPr>
      </a:lvl4pPr>
      <a:lvl5pPr marL="1836499" indent="-203095" algn="l" defTabSz="407271" rtl="0" eaLnBrk="1" fontAlgn="base" hangingPunct="1">
        <a:spcBef>
          <a:spcPct val="20000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800" kern="1200">
          <a:solidFill>
            <a:srgbClr val="072F3B"/>
          </a:solidFill>
          <a:latin typeface="Effra Light"/>
          <a:ea typeface="Effra Light" charset="0"/>
          <a:cs typeface="Effra Light"/>
        </a:defRPr>
      </a:lvl5pPr>
      <a:lvl6pPr marL="2245075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7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66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6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5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1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6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82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77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73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68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64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0534" y="0"/>
            <a:ext cx="9261799" cy="5225554"/>
          </a:xfrm>
          <a:prstGeom prst="rect">
            <a:avLst/>
          </a:prstGeom>
          <a:solidFill>
            <a:srgbClr val="2BB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69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31" y="-161949"/>
            <a:ext cx="44947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Placeholder 1"/>
          <p:cNvSpPr>
            <a:spLocks noGrp="1"/>
          </p:cNvSpPr>
          <p:nvPr>
            <p:ph type="title"/>
          </p:nvPr>
        </p:nvSpPr>
        <p:spPr bwMode="auto">
          <a:xfrm>
            <a:off x="1288223" y="1033235"/>
            <a:ext cx="6685354" cy="447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2225" tIns="31112" rIns="6222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Subtítulo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divisor</a:t>
            </a:r>
            <a:br>
              <a:rPr lang="en-US" dirty="0"/>
            </a:b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87649" y="712576"/>
            <a:ext cx="504698" cy="0"/>
          </a:xfrm>
          <a:prstGeom prst="line">
            <a:avLst/>
          </a:prstGeom>
          <a:ln w="1143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</p:sldLayoutIdLst>
  <p:txStyles>
    <p:titleStyle>
      <a:lvl1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 kern="1200">
          <a:solidFill>
            <a:schemeClr val="tx2"/>
          </a:solidFill>
          <a:latin typeface="Effra Light"/>
          <a:ea typeface="ＭＳ Ｐゴシック" charset="0"/>
          <a:cs typeface="Effra Light"/>
        </a:defRPr>
      </a:lvl1pPr>
      <a:lvl2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2pPr>
      <a:lvl3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3pPr>
      <a:lvl4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4pPr>
      <a:lvl5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5pPr>
      <a:lvl6pPr marL="311125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6pPr>
      <a:lvl7pPr marL="622249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7pPr>
      <a:lvl8pPr marL="933374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8pPr>
      <a:lvl9pPr marL="1244498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9pPr>
    </p:titleStyle>
    <p:bodyStyle>
      <a:lvl1pPr marL="233343" indent="-233343" algn="l" defTabSz="311125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05577" indent="-194453" algn="l" defTabSz="311125" rtl="0" fontAlgn="base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77812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88936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00061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11185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2310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3435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44559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1125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2249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3374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4498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5623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6748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7872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8997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9" tIns="40820" rIns="81639" bIns="408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39" tIns="40820" rIns="81639" bIns="408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C2128-70CE-A446-9E09-EECC57498EDC}" type="datetimeFigureOut">
              <a:rPr lang="en-US" smtClean="0"/>
              <a:t>05/11/18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14717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</p:sldLayoutIdLst>
  <p:txStyles>
    <p:titleStyle>
      <a:lvl1pPr algn="ctr" defTabSz="40819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47" indent="-306147" algn="l" defTabSz="408195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317" indent="-255122" algn="l" defTabSz="408195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89" indent="-204098" algn="l" defTabSz="408195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84" indent="-204098" algn="l" defTabSz="408195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80" indent="-204098" algn="l" defTabSz="408195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75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7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66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6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5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1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6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82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77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73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68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64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2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marca MEC_fundo transparen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3391912"/>
            <a:ext cx="1253333" cy="278848"/>
          </a:xfrm>
          <a:prstGeom prst="rect">
            <a:avLst/>
          </a:prstGeom>
        </p:spPr>
      </p:pic>
      <p:pic>
        <p:nvPicPr>
          <p:cNvPr id="5" name="Picture 11" descr="Marca Consed Fundo Transparen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34" y="3907161"/>
            <a:ext cx="622595" cy="187560"/>
          </a:xfrm>
          <a:prstGeom prst="rect">
            <a:avLst/>
          </a:prstGeom>
        </p:spPr>
      </p:pic>
      <p:pic>
        <p:nvPicPr>
          <p:cNvPr id="6" name="Picture 12" descr="logo quadrad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3835520"/>
            <a:ext cx="307119" cy="262114"/>
          </a:xfrm>
          <a:prstGeom prst="rect">
            <a:avLst/>
          </a:prstGeom>
        </p:spPr>
      </p:pic>
      <p:pic>
        <p:nvPicPr>
          <p:cNvPr id="7" name="Shape 133" descr="Resultado de imagem para base nacional comu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3501" y="1726535"/>
            <a:ext cx="891466" cy="152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643" y="148479"/>
            <a:ext cx="4502501" cy="49025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8241" y="1280152"/>
            <a:ext cx="2682240" cy="2323713"/>
          </a:xfrm>
          <a:prstGeom prst="rect">
            <a:avLst/>
          </a:prstGeom>
          <a:solidFill>
            <a:srgbClr val="C4C4C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000" b="1" dirty="0" smtClean="0">
                <a:solidFill>
                  <a:schemeClr val="bg1"/>
                </a:solidFill>
                <a:latin typeface="Arial"/>
                <a:cs typeface="Arial"/>
              </a:rPr>
              <a:t>BNCC no Ensino Fundamental </a:t>
            </a:r>
            <a:r>
              <a:rPr lang="mr-IN" sz="3000" b="1" dirty="0" smtClean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pt-BR" sz="30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pt-BR" sz="3000" b="1" dirty="0" smtClean="0">
                <a:solidFill>
                  <a:schemeClr val="bg1"/>
                </a:solidFill>
                <a:latin typeface="Arial"/>
                <a:cs typeface="Arial"/>
              </a:rPr>
              <a:t>Como caminhar</a:t>
            </a:r>
            <a:endParaRPr lang="pt-BR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074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58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59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60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61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62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842965"/>
              </p:ext>
            </p:extLst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9" name="Straight Connector 18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22" name="Rectangle 21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1111" y="2393912"/>
            <a:ext cx="15959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003043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807254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123731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106425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0" name="Shape 796"/>
          <p:cNvSpPr txBox="1"/>
          <p:nvPr/>
        </p:nvSpPr>
        <p:spPr>
          <a:xfrm>
            <a:off x="1978179" y="1395171"/>
            <a:ext cx="1462272" cy="1839096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Reconhecer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 Matemática é uma ciência humana, fruto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das necessidades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preocupações de diferentes culturas, em diferentes momentos históricos, e é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uma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 viva, que contribui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solucionar problemas científicos e tecnológicos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alicerçar descobertas e construções, inclusive com impactos no mundo do trabalho. </a:t>
            </a:r>
            <a:endParaRPr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904999" y="1280171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907323" y="1339513"/>
            <a:ext cx="238007" cy="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1" name="Shape 796"/>
          <p:cNvSpPr txBox="1"/>
          <p:nvPr/>
        </p:nvSpPr>
        <p:spPr>
          <a:xfrm>
            <a:off x="1978179" y="3416584"/>
            <a:ext cx="1462272" cy="123551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o raciocínio lógico, o espírito de investigação e a capacidade de produzir argumentos convincentes, recorrendo aos conhecimentos matemáticos para compreender e atuar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mundo. </a:t>
            </a:r>
          </a:p>
        </p:txBody>
      </p:sp>
      <p:sp>
        <p:nvSpPr>
          <p:cNvPr id="83" name="Oval 82"/>
          <p:cNvSpPr/>
          <p:nvPr/>
        </p:nvSpPr>
        <p:spPr>
          <a:xfrm>
            <a:off x="1904999" y="3301585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907323" y="3360927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2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5" name="Shape 796"/>
          <p:cNvSpPr txBox="1"/>
          <p:nvPr/>
        </p:nvSpPr>
        <p:spPr>
          <a:xfrm>
            <a:off x="3542928" y="1374844"/>
            <a:ext cx="997321" cy="327725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Compreender as relações entre conceitos e procedimentos dos diferentes campos da Matemática (Aritmética, Álgebra, Geometria, Estatística e Probabilidade) e de outras áreas do conhecimento, sentindo segurança quanto à própria capacidade de construir e aplicar conhecimentos matemáticos, desenvolvendo a autoestima e a perseverança na busca de soluções.</a:t>
            </a:r>
          </a:p>
        </p:txBody>
      </p:sp>
      <p:sp>
        <p:nvSpPr>
          <p:cNvPr id="87" name="Oval 86"/>
          <p:cNvSpPr/>
          <p:nvPr/>
        </p:nvSpPr>
        <p:spPr>
          <a:xfrm>
            <a:off x="3478215" y="125984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480539" y="131918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9" name="Shape 796"/>
          <p:cNvSpPr txBox="1"/>
          <p:nvPr/>
        </p:nvSpPr>
        <p:spPr>
          <a:xfrm>
            <a:off x="4635907" y="1385754"/>
            <a:ext cx="1460093" cy="15623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Fazer observações sistemáticas de aspectos quantitativos e qualitativos presentes nas práticas sociais e culturais, de modo a investigar, organizar, representar e comunicar informações relevantes, para interpretá-las e avaliá-las crítica e eticamente, produzindo argumentos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convincentes.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562727" y="127075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565051" y="133009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3" name="Shape 796"/>
          <p:cNvSpPr txBox="1"/>
          <p:nvPr/>
        </p:nvSpPr>
        <p:spPr>
          <a:xfrm>
            <a:off x="4638231" y="3147814"/>
            <a:ext cx="1457769" cy="15042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Utilizar processos e ferramentas matemáticas, inclusive tecnologias digitais disponíveis, para modelar e resolver problemas cotidianos, sociais e de outras áreas de conhecimento, validando estratégias e resultados. </a:t>
            </a:r>
          </a:p>
        </p:txBody>
      </p:sp>
      <p:sp>
        <p:nvSpPr>
          <p:cNvPr id="95" name="Oval 94"/>
          <p:cNvSpPr/>
          <p:nvPr/>
        </p:nvSpPr>
        <p:spPr>
          <a:xfrm>
            <a:off x="4565051" y="303281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567375" y="309215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7" name="Shape 796"/>
          <p:cNvSpPr txBox="1"/>
          <p:nvPr/>
        </p:nvSpPr>
        <p:spPr>
          <a:xfrm>
            <a:off x="6203924" y="1381848"/>
            <a:ext cx="1085867" cy="3270248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Enfrentar situações-problema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múltiplos contextos,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incluindo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-se situações imaginadas, não diretamente relacionadas com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aspecto prático-utilitário,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expressar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suas respostas e sintetizar conclusões, utilizando diferentes registros e linguagens (gráficos, tabelas, esquemas, além de texto escrito na língua materna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outras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linguagens para descrever algoritmos, como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fluxogramas).</a:t>
            </a:r>
            <a:endParaRPr lang="pt-BR" sz="900" dirty="0">
              <a:solidFill>
                <a:srgbClr val="092474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6130744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133068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1" name="Shape 796"/>
          <p:cNvSpPr txBox="1"/>
          <p:nvPr/>
        </p:nvSpPr>
        <p:spPr>
          <a:xfrm>
            <a:off x="7397322" y="1381850"/>
            <a:ext cx="1645078" cy="1319839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spc="-8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e/ou discutir projetos que abordem, sobretudo, questões de urgência social, com base em princípios éticos, democráticos, sustentáveis e solidários, valorizando a diversidade de opiniões de indivíduos e de grupos sociais, sem preconceitos de qualquer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natureza.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324143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326467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5" name="Shape 796"/>
          <p:cNvSpPr txBox="1"/>
          <p:nvPr/>
        </p:nvSpPr>
        <p:spPr>
          <a:xfrm>
            <a:off x="7397322" y="2851391"/>
            <a:ext cx="1645077" cy="1800705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Interagir com seus pares de forma cooperativa, trabalhando coletivamente no planejamento e desenvolvimento de pesquisas para responder a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questionamentos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na busca de soluções para problemas, de modo a identificar aspectos consensuais ou não na discussão de uma determinada questão, respeitando o modo de pensar dos colegas e aprendendo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 eles.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7324143" y="2736389"/>
            <a:ext cx="281413" cy="281413"/>
          </a:xfrm>
          <a:prstGeom prst="ellipse">
            <a:avLst/>
          </a:prstGeom>
          <a:solidFill>
            <a:srgbClr val="09247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326467" y="2795731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120" name="Straight Connector 119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69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71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1907323" y="709942"/>
            <a:ext cx="1414146" cy="54990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4567375" y="709942"/>
            <a:ext cx="4205781" cy="4812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ctangle 6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68" name="Rectangle 6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7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737352"/>
              </p:ext>
            </p:extLst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14" name="Rectangle 1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72208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911917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60432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22222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9" name="Shape 796"/>
          <p:cNvSpPr txBox="1"/>
          <p:nvPr/>
        </p:nvSpPr>
        <p:spPr>
          <a:xfrm>
            <a:off x="1978179" y="1395171"/>
            <a:ext cx="1462272" cy="1839096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Reconhecer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 Matemática é uma ciência humana, fruto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das necessidades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preocupações de diferentes culturas, em diferentes momentos históricos, e é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uma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 viva, que contribui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solucionar problemas científicos e tecnológicos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alicerçar descobertas e construções, inclusive com impactos no mundo do trabalho. </a:t>
            </a:r>
            <a:endParaRPr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904999" y="1280171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907323" y="1339513"/>
            <a:ext cx="238007" cy="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2" name="Shape 796"/>
          <p:cNvSpPr txBox="1"/>
          <p:nvPr/>
        </p:nvSpPr>
        <p:spPr>
          <a:xfrm>
            <a:off x="1978179" y="3416584"/>
            <a:ext cx="1462272" cy="123551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o raciocínio lógico, o espírito de investigação e a capacidade de produzir argumentos convincentes, recorrendo aos conhecimentos matemáticos para compreender e atuar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mundo. </a:t>
            </a:r>
          </a:p>
        </p:txBody>
      </p:sp>
      <p:sp>
        <p:nvSpPr>
          <p:cNvPr id="133" name="Oval 132"/>
          <p:cNvSpPr/>
          <p:nvPr/>
        </p:nvSpPr>
        <p:spPr>
          <a:xfrm>
            <a:off x="1904999" y="3301585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907323" y="3360927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2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5" name="Shape 796"/>
          <p:cNvSpPr txBox="1"/>
          <p:nvPr/>
        </p:nvSpPr>
        <p:spPr>
          <a:xfrm>
            <a:off x="3542928" y="1374844"/>
            <a:ext cx="997321" cy="327725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Compreender as relações entre conceitos e procedimentos dos diferentes campos da Matemática (Aritmética, Álgebra, Geometria, Estatística e Probabilidade) e de outras áreas do conhecimento, sentindo segurança quanto à própria capacidade de construir e aplicar conhecimentos matemáticos, desenvolvendo a autoestima e a perseverança na busca de soluções.</a:t>
            </a:r>
          </a:p>
        </p:txBody>
      </p:sp>
      <p:sp>
        <p:nvSpPr>
          <p:cNvPr id="136" name="Oval 135"/>
          <p:cNvSpPr/>
          <p:nvPr/>
        </p:nvSpPr>
        <p:spPr>
          <a:xfrm>
            <a:off x="3478215" y="125984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480539" y="131918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8" name="Shape 796"/>
          <p:cNvSpPr txBox="1"/>
          <p:nvPr/>
        </p:nvSpPr>
        <p:spPr>
          <a:xfrm>
            <a:off x="4635907" y="1385754"/>
            <a:ext cx="1460093" cy="15623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Fazer observações sistemáticas de aspectos quantitativos e qualitativos presentes nas práticas sociais e culturais, de modo a investigar, organizar, representar e comunicar informações relevantes, para interpretá-las e avaliá-las crítica e eticamente, produzindo argumentos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convincentes.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562727" y="127075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565051" y="133009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1" name="Shape 796"/>
          <p:cNvSpPr txBox="1"/>
          <p:nvPr/>
        </p:nvSpPr>
        <p:spPr>
          <a:xfrm>
            <a:off x="4638231" y="3147814"/>
            <a:ext cx="1457769" cy="15042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Utilizar processos e ferramentas matemáticas, inclusive tecnologias digitais disponíveis, para modelar e resolver problemas cotidianos, sociais e de outras áreas de conhecimento, validando estratégias e resultados. </a:t>
            </a:r>
          </a:p>
        </p:txBody>
      </p:sp>
      <p:sp>
        <p:nvSpPr>
          <p:cNvPr id="142" name="Oval 141"/>
          <p:cNvSpPr/>
          <p:nvPr/>
        </p:nvSpPr>
        <p:spPr>
          <a:xfrm>
            <a:off x="4565051" y="303281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567375" y="309215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4" name="Shape 796"/>
          <p:cNvSpPr txBox="1"/>
          <p:nvPr/>
        </p:nvSpPr>
        <p:spPr>
          <a:xfrm>
            <a:off x="6203924" y="1381848"/>
            <a:ext cx="1085867" cy="3270248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Enfrentar situações-problema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múltiplos contextos,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incluindo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-se situações imaginadas, não diretamente relacionadas com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aspecto prático-utilitário,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expressar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suas respostas e sintetizar conclusões, utilizando diferentes registros e linguagens (gráficos, tabelas, esquemas, além de texto escrito na língua materna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outras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linguagens para descrever algoritmos, como fluxogramas,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dados).</a:t>
            </a:r>
            <a:endParaRPr lang="pt-BR" sz="900" dirty="0">
              <a:solidFill>
                <a:srgbClr val="092474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130744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6133068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7" name="Shape 796"/>
          <p:cNvSpPr txBox="1"/>
          <p:nvPr/>
        </p:nvSpPr>
        <p:spPr>
          <a:xfrm>
            <a:off x="7397322" y="1381850"/>
            <a:ext cx="1645078" cy="1319839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spc="-8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e/ou discutir projetos que abordem, sobretudo, questões de urgência social, com base em princípios éticos, democráticos, sustentáveis e solidários, valorizando a diversidade de opiniões de indivíduos e de grupos sociais, sem preconceitos de qualquer natureza</a:t>
            </a:r>
          </a:p>
        </p:txBody>
      </p:sp>
      <p:sp>
        <p:nvSpPr>
          <p:cNvPr id="148" name="Oval 147"/>
          <p:cNvSpPr/>
          <p:nvPr/>
        </p:nvSpPr>
        <p:spPr>
          <a:xfrm>
            <a:off x="7324143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7326467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0" name="Shape 796"/>
          <p:cNvSpPr txBox="1"/>
          <p:nvPr/>
        </p:nvSpPr>
        <p:spPr>
          <a:xfrm>
            <a:off x="7397322" y="2851391"/>
            <a:ext cx="1645077" cy="1800705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Interagir com seus pares de forma cooperativa, trabalhando coletivamente no planejamento e desenvolvimento de pesquisas para responder a </a:t>
            </a:r>
            <a:r>
              <a:rPr lang="pt-BR" sz="900" dirty="0" err="1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questio-namentos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na busca de soluções para problemas, de modo a identificar aspectos consensuais ou não na discussão de uma determinada questão, respeitando o modo de pensar dos colegas e aprendendo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eles</a:t>
            </a:r>
          </a:p>
        </p:txBody>
      </p:sp>
      <p:sp>
        <p:nvSpPr>
          <p:cNvPr id="151" name="Oval 150"/>
          <p:cNvSpPr/>
          <p:nvPr/>
        </p:nvSpPr>
        <p:spPr>
          <a:xfrm>
            <a:off x="7324143" y="2736389"/>
            <a:ext cx="281413" cy="281413"/>
          </a:xfrm>
          <a:prstGeom prst="ellipse">
            <a:avLst/>
          </a:prstGeom>
          <a:solidFill>
            <a:srgbClr val="09247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7326467" y="2795731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 flipV="1">
            <a:off x="1767078" y="-2"/>
            <a:ext cx="7379829" cy="473676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71111" y="2393912"/>
            <a:ext cx="15959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8" name="Rectangle 5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6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616302"/>
              </p:ext>
            </p:extLst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14" name="Rectangle 1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55798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23862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05801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145942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9" name="Shape 796"/>
          <p:cNvSpPr txBox="1"/>
          <p:nvPr/>
        </p:nvSpPr>
        <p:spPr>
          <a:xfrm>
            <a:off x="1978179" y="1395171"/>
            <a:ext cx="1462272" cy="1839096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Reconhecer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 Matemática é uma ciência humana, fruto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das necessidades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preocupações de diferentes culturas, em diferentes momentos históricos, e é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uma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 viva, que contribui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solucionar problemas científicos e tecnológicos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alicerçar descobertas e construções, inclusive com impactos no mundo do trabalho. </a:t>
            </a:r>
            <a:endParaRPr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904999" y="1280171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907323" y="1339513"/>
            <a:ext cx="238007" cy="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2" name="Shape 796"/>
          <p:cNvSpPr txBox="1"/>
          <p:nvPr/>
        </p:nvSpPr>
        <p:spPr>
          <a:xfrm>
            <a:off x="1978179" y="3416584"/>
            <a:ext cx="1462272" cy="123551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o raciocínio lógico, o espírito de investigação e a capacidade de produzir argumentos convincentes, recorrendo aos conhecimentos matemáticos para compreender e atuar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mundo. </a:t>
            </a:r>
          </a:p>
        </p:txBody>
      </p:sp>
      <p:sp>
        <p:nvSpPr>
          <p:cNvPr id="133" name="Oval 132"/>
          <p:cNvSpPr/>
          <p:nvPr/>
        </p:nvSpPr>
        <p:spPr>
          <a:xfrm>
            <a:off x="1904999" y="3301585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907323" y="3360927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2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5" name="Shape 796"/>
          <p:cNvSpPr txBox="1"/>
          <p:nvPr/>
        </p:nvSpPr>
        <p:spPr>
          <a:xfrm>
            <a:off x="3542928" y="1374844"/>
            <a:ext cx="997321" cy="327725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Compreender as relações entre conceitos e procedimentos dos diferentes campos da Matemática (Aritmética, Álgebra, Geometria, Estatística e Probabilidade) e de outras áreas do conhecimento, sentindo segurança quanto à própria capacidade de construir e aplicar conhecimentos matemáticos, desenvolvendo a autoestima e a perseverança na busca de soluções.</a:t>
            </a:r>
          </a:p>
        </p:txBody>
      </p:sp>
      <p:sp>
        <p:nvSpPr>
          <p:cNvPr id="136" name="Oval 135"/>
          <p:cNvSpPr/>
          <p:nvPr/>
        </p:nvSpPr>
        <p:spPr>
          <a:xfrm>
            <a:off x="3478215" y="125984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480539" y="131918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8" name="Shape 796"/>
          <p:cNvSpPr txBox="1"/>
          <p:nvPr/>
        </p:nvSpPr>
        <p:spPr>
          <a:xfrm>
            <a:off x="4635907" y="1385754"/>
            <a:ext cx="1460093" cy="15623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Fazer observações sistemáticas de aspectos quantitativos e qualitativos presentes nas práticas sociais e culturais, de modo a investigar, organizar, representar e comunicar informações relevantes, para interpretá-las e avaliá-las crítica e eticamente, produzindo argumentos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convincentes.</a:t>
            </a:r>
            <a:endParaRPr lang="pt-BR" sz="9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562727" y="127075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565051" y="133009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1" name="Shape 796"/>
          <p:cNvSpPr txBox="1"/>
          <p:nvPr/>
        </p:nvSpPr>
        <p:spPr>
          <a:xfrm>
            <a:off x="4638231" y="3147814"/>
            <a:ext cx="1457769" cy="1504283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Utilizar processos e ferramentas matemáticas, inclusive tecnologias digitais disponíveis, para modelar e resolver problemas cotidianos, sociais e de outras áreas de conhecimento, validando estratégias e resultados. </a:t>
            </a:r>
          </a:p>
        </p:txBody>
      </p:sp>
      <p:sp>
        <p:nvSpPr>
          <p:cNvPr id="142" name="Oval 141"/>
          <p:cNvSpPr/>
          <p:nvPr/>
        </p:nvSpPr>
        <p:spPr>
          <a:xfrm>
            <a:off x="4565051" y="3032814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567375" y="3092156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4" name="Shape 796"/>
          <p:cNvSpPr txBox="1"/>
          <p:nvPr/>
        </p:nvSpPr>
        <p:spPr>
          <a:xfrm>
            <a:off x="6203924" y="1381848"/>
            <a:ext cx="1085867" cy="3270248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Enfrentar situações-problema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múltiplos contextos,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incluindo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-se situações imaginadas, não diretamente relacionadas com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aspecto prático-utilitário,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expressar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suas respostas e sintetizar conclusões, utilizando diferentes registros e linguagens (gráficos, tabelas, esquemas, além de texto escrito na língua materna e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outras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linguagens para descrever algoritmos, como fluxogramas,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dados).</a:t>
            </a:r>
            <a:endParaRPr lang="pt-BR" sz="900" dirty="0">
              <a:solidFill>
                <a:srgbClr val="092474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130744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6133068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7" name="Shape 796"/>
          <p:cNvSpPr txBox="1"/>
          <p:nvPr/>
        </p:nvSpPr>
        <p:spPr>
          <a:xfrm>
            <a:off x="7397322" y="1381850"/>
            <a:ext cx="1645078" cy="1319839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spc="-8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spc="-8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Desenvolver e/ou discutir projetos que abordem, sobretudo, questões de urgência social, com base em princípios éticos, democráticos, sustentáveis e solidários, valorizando a diversidade de opiniões de indivíduos e de grupos sociais, sem preconceitos de qualquer natureza</a:t>
            </a:r>
          </a:p>
        </p:txBody>
      </p:sp>
      <p:sp>
        <p:nvSpPr>
          <p:cNvPr id="148" name="Oval 147"/>
          <p:cNvSpPr/>
          <p:nvPr/>
        </p:nvSpPr>
        <p:spPr>
          <a:xfrm>
            <a:off x="7324143" y="1266847"/>
            <a:ext cx="281413" cy="281413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7326467" y="1326189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0" name="Shape 796"/>
          <p:cNvSpPr txBox="1"/>
          <p:nvPr/>
        </p:nvSpPr>
        <p:spPr>
          <a:xfrm>
            <a:off x="7397322" y="2851391"/>
            <a:ext cx="1645077" cy="1800705"/>
          </a:xfrm>
          <a:prstGeom prst="rect">
            <a:avLst/>
          </a:prstGeom>
          <a:solidFill>
            <a:srgbClr val="5FBB4A">
              <a:alpha val="30000"/>
            </a:srgbClr>
          </a:solidFill>
          <a:ln>
            <a:noFill/>
          </a:ln>
        </p:spPr>
        <p:txBody>
          <a:bodyPr spcFirstLastPara="1" wrap="square" lIns="72000" tIns="50400" rIns="36000" bIns="504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Interagir com seus pares de forma cooperativa, trabalhando coletivamente no planejamento e desenvolvimento de pesquisas para responder a </a:t>
            </a:r>
            <a:r>
              <a:rPr lang="pt-BR" sz="900" dirty="0" err="1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questio-namentos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na busca de soluções para problemas, de modo a identificar aspectos consensuais ou não na discussão de uma determinada questão, respeitando o modo de pensar dos colegas e aprendendo </a:t>
            </a: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9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 </a:t>
            </a:r>
            <a:r>
              <a:rPr lang="pt-BR" sz="9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eles</a:t>
            </a:r>
          </a:p>
        </p:txBody>
      </p:sp>
      <p:sp>
        <p:nvSpPr>
          <p:cNvPr id="151" name="Oval 150"/>
          <p:cNvSpPr/>
          <p:nvPr/>
        </p:nvSpPr>
        <p:spPr>
          <a:xfrm>
            <a:off x="7324143" y="2736389"/>
            <a:ext cx="281413" cy="281413"/>
          </a:xfrm>
          <a:prstGeom prst="ellipse">
            <a:avLst/>
          </a:prstGeom>
          <a:solidFill>
            <a:srgbClr val="09247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2474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7326467" y="2795731"/>
            <a:ext cx="238007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8</a:t>
            </a:r>
          </a:p>
        </p:txBody>
      </p:sp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 flipV="1">
            <a:off x="1767078" y="-2"/>
            <a:ext cx="7379829" cy="473676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067300" y="757014"/>
            <a:ext cx="3822700" cy="3822700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As 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competências específicas de área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são as competências que os estudantes devem desenvolver naquela área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de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conhecimento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(nesse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exemplo, na Matemática). Todas as competências de áreas estão alinhadas às competências gerais.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71111" y="2393912"/>
            <a:ext cx="15959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9" name="Rectangle 58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5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871951"/>
            <a:ext cx="0" cy="202787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14" name="Rectangle 1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81168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698935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250550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35046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892168"/>
              </p:ext>
            </p:extLst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639966" y="1031985"/>
            <a:ext cx="7646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3" name="Rectangle 5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3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14" name="Rectangle 1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39295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44012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084106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532844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24992"/>
              </p:ext>
            </p:extLst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25715" y="12699"/>
            <a:ext cx="7221192" cy="11430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66" name="Rectangle 6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14" name="Rectangle 1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94889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226588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037684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161729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895969"/>
              </p:ext>
            </p:extLst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25715" y="12699"/>
            <a:ext cx="7221192" cy="11430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649187" y="2189441"/>
            <a:ext cx="2395937" cy="2395937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Cada área de conhecimento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é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formada por </a:t>
            </a: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/>
            </a:r>
            <a:b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um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ou mais co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mponentes curriculares. </a:t>
            </a:r>
            <a:endParaRPr lang="pt-BR" dirty="0">
              <a:solidFill>
                <a:srgbClr val="5FBB4A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73" name="Rectangle 7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4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871951"/>
            <a:ext cx="0" cy="202787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14" name="Rectangle 1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492140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62296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047676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39076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326708"/>
              </p:ext>
            </p:extLst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21565" y="25399"/>
            <a:ext cx="2731327" cy="191513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244804" y="25399"/>
            <a:ext cx="1821441" cy="191513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948660" y="12700"/>
            <a:ext cx="1296143" cy="71715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78" name="Rectangle 7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6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69" name="TextBox 68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94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8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2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11" name="Straight Connector 110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14" name="Rectangle 1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116" name="Straight Connector 115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879578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52872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5" name="Straight Connector 124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01561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806210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3" name="Straight Connector 152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155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156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449516"/>
              </p:ext>
            </p:extLst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cxnSp>
        <p:nvCxnSpPr>
          <p:cNvPr id="77" name="Straight Connector 76"/>
          <p:cNvCxnSpPr/>
          <p:nvPr/>
        </p:nvCxnSpPr>
        <p:spPr>
          <a:xfrm>
            <a:off x="8028384" y="1031985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37578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44804" y="25399"/>
            <a:ext cx="1821441" cy="191513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71111" y="2393912"/>
            <a:ext cx="1595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221565" y="25399"/>
            <a:ext cx="2731327" cy="191513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948660" y="12700"/>
            <a:ext cx="1296143" cy="71715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321469" y="1795892"/>
            <a:ext cx="2826576" cy="2826576"/>
          </a:xfrm>
          <a:prstGeom prst="ellipse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Cada um dos componentes possui c</a:t>
            </a:r>
            <a:r>
              <a:rPr lang="pt-BR" b="1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ompetências específicas de componentes, </a:t>
            </a:r>
            <a:r>
              <a:rPr lang="pt-BR" dirty="0">
                <a:solidFill>
                  <a:srgbClr val="5FBB4A"/>
                </a:solidFill>
                <a:ea typeface="Calibri"/>
                <a:cs typeface="Calibri"/>
                <a:sym typeface="Calibri"/>
              </a:rPr>
              <a:t>que estão alinhados às competências de área e às competências gerais. </a:t>
            </a:r>
            <a:endParaRPr lang="pt-BR" sz="1200" dirty="0">
              <a:solidFill>
                <a:srgbClr val="5FBB4A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8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2908" y="928896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4" name="Rectangle 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166781" y="2232843"/>
            <a:ext cx="5093385" cy="104348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23284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lang="pt-BR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1 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146" y="593401"/>
            <a:ext cx="278042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5FBB4A"/>
                </a:solidFill>
              </a:rPr>
              <a:t>Como a BNCC está organizada?</a:t>
            </a:r>
            <a:endParaRPr lang="en-US" dirty="0">
              <a:solidFill>
                <a:srgbClr val="5FBB4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1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13" name="TextBox 12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18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9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0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1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2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23" name="Straight Connector 22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26" name="Rectangle 25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1111" y="2393912"/>
            <a:ext cx="1595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0531" y="402166"/>
            <a:ext cx="1312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527422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595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71111" y="871951"/>
            <a:ext cx="1501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493463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104221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0" name="Straight Connector 39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42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43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63031"/>
              </p:ext>
            </p:extLst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8028384" y="1142056"/>
            <a:ext cx="0" cy="260025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62160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957464" y="20894"/>
            <a:ext cx="6462224" cy="70696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957464" y="699542"/>
            <a:ext cx="2680114" cy="2356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892726" y="699542"/>
            <a:ext cx="2832174" cy="2356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47561"/>
            <a:ext cx="9143999" cy="39307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360850" y="2203978"/>
            <a:ext cx="6052053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flipV="1">
            <a:off x="1360850" y="1448671"/>
            <a:ext cx="1029991" cy="214535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V="1">
            <a:off x="1360850" y="2308126"/>
            <a:ext cx="1029991" cy="214535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145"/>
          <p:cNvSpPr txBox="1"/>
          <p:nvPr/>
        </p:nvSpPr>
        <p:spPr>
          <a:xfrm>
            <a:off x="1325894" y="1377731"/>
            <a:ext cx="5546781" cy="333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</a:rPr>
              <a:t>ATIVIDADE A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endParaRPr lang="pt-BR" sz="1400" b="1" dirty="0" smtClean="0">
              <a:solidFill>
                <a:srgbClr val="092474"/>
              </a:solidFill>
            </a:endParaRPr>
          </a:p>
          <a:p>
            <a:pPr lv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srgbClr val="092474"/>
                </a:solidFill>
              </a:rPr>
              <a:t>Estrutura </a:t>
            </a:r>
            <a:r>
              <a:rPr lang="pt-BR" sz="1400" b="1" dirty="0">
                <a:solidFill>
                  <a:srgbClr val="092474"/>
                </a:solidFill>
              </a:rPr>
              <a:t>do </a:t>
            </a:r>
            <a:r>
              <a:rPr lang="pt-BR" sz="1400" b="1" dirty="0" smtClean="0">
                <a:solidFill>
                  <a:srgbClr val="092474"/>
                </a:solidFill>
              </a:rPr>
              <a:t>documento: </a:t>
            </a:r>
            <a:r>
              <a:rPr lang="pt-BR" sz="1400" dirty="0" smtClean="0">
                <a:solidFill>
                  <a:srgbClr val="092474"/>
                </a:solidFill>
              </a:rPr>
              <a:t>O Ensino Fundamental e </a:t>
            </a:r>
            <a:r>
              <a:rPr lang="pt-BR" sz="1400" dirty="0">
                <a:solidFill>
                  <a:srgbClr val="092474"/>
                </a:solidFill>
              </a:rPr>
              <a:t>os componentes </a:t>
            </a:r>
            <a:r>
              <a:rPr lang="pt-BR" sz="1400" dirty="0" smtClean="0">
                <a:solidFill>
                  <a:srgbClr val="092474"/>
                </a:solidFill>
              </a:rPr>
              <a:t/>
            </a:r>
            <a:br>
              <a:rPr lang="pt-BR" sz="1400" dirty="0" smtClean="0">
                <a:solidFill>
                  <a:srgbClr val="092474"/>
                </a:solidFill>
              </a:rPr>
            </a:br>
            <a:r>
              <a:rPr lang="pt-BR" sz="1400" dirty="0" smtClean="0">
                <a:solidFill>
                  <a:srgbClr val="092474"/>
                </a:solidFill>
              </a:rPr>
              <a:t>curriculares</a:t>
            </a:r>
          </a:p>
          <a:p>
            <a:pPr lv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endParaRPr lang="pt-BR" sz="1400" b="1" dirty="0" smtClean="0">
              <a:solidFill>
                <a:srgbClr val="092474"/>
              </a:solidFill>
            </a:endParaRPr>
          </a:p>
          <a:p>
            <a:pPr marL="0" lvl="0" indent="0" rt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</a:rPr>
              <a:t>ATIVIDADE </a:t>
            </a:r>
            <a:r>
              <a:rPr lang="pt-BR" sz="1400" b="1" dirty="0" err="1" smtClean="0">
                <a:solidFill>
                  <a:srgbClr val="092474"/>
                </a:solidFill>
              </a:rPr>
              <a:t>B</a:t>
            </a:r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pt-BR" sz="1400" b="1" dirty="0" smtClean="0">
              <a:solidFill>
                <a:srgbClr val="092474"/>
              </a:solidFill>
            </a:endParaRPr>
          </a:p>
          <a:p>
            <a:pPr lv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srgbClr val="092474"/>
                </a:solidFill>
              </a:rPr>
              <a:t>Sala </a:t>
            </a:r>
            <a:r>
              <a:rPr lang="pt-BR" sz="1400" b="1" dirty="0">
                <a:solidFill>
                  <a:srgbClr val="092474"/>
                </a:solidFill>
              </a:rPr>
              <a:t>de </a:t>
            </a:r>
            <a:r>
              <a:rPr lang="pt-BR" sz="1400" b="1" dirty="0" smtClean="0">
                <a:solidFill>
                  <a:srgbClr val="092474"/>
                </a:solidFill>
              </a:rPr>
              <a:t>aula: </a:t>
            </a:r>
            <a:r>
              <a:rPr lang="pt-BR" sz="1400" dirty="0">
                <a:solidFill>
                  <a:srgbClr val="092474"/>
                </a:solidFill>
              </a:rPr>
              <a:t>Planejamento à luz das competências gerais, </a:t>
            </a:r>
            <a:r>
              <a:rPr lang="pt-BR" sz="1400" dirty="0" smtClean="0">
                <a:solidFill>
                  <a:srgbClr val="092474"/>
                </a:solidFill>
              </a:rPr>
              <a:t>áreas do conhecimento, componentes curriculares, objetos </a:t>
            </a:r>
            <a:r>
              <a:rPr lang="pt-BR" sz="1400" dirty="0">
                <a:solidFill>
                  <a:srgbClr val="092474"/>
                </a:solidFill>
              </a:rPr>
              <a:t>de </a:t>
            </a:r>
            <a:r>
              <a:rPr lang="pt-BR" sz="1400" dirty="0" smtClean="0">
                <a:solidFill>
                  <a:srgbClr val="092474"/>
                </a:solidFill>
              </a:rPr>
              <a:t>conhecimento </a:t>
            </a:r>
            <a:r>
              <a:rPr lang="pt-BR" sz="1400" dirty="0">
                <a:solidFill>
                  <a:srgbClr val="092474"/>
                </a:solidFill>
              </a:rPr>
              <a:t>e </a:t>
            </a:r>
            <a:r>
              <a:rPr lang="pt-BR" sz="1400" dirty="0" smtClean="0">
                <a:solidFill>
                  <a:srgbClr val="092474"/>
                </a:solidFill>
              </a:rPr>
              <a:t>habilidades</a:t>
            </a:r>
            <a:endParaRPr sz="1400" dirty="0">
              <a:solidFill>
                <a:srgbClr val="092474"/>
              </a:solidFill>
            </a:endParaRPr>
          </a:p>
          <a:p>
            <a:pPr marL="0" lvl="0" indent="0" rt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400" b="1" dirty="0" smtClean="0">
              <a:solidFill>
                <a:srgbClr val="092474"/>
              </a:solidFill>
            </a:endParaRPr>
          </a:p>
        </p:txBody>
      </p:sp>
      <p:sp>
        <p:nvSpPr>
          <p:cNvPr id="25" name="Shape 140"/>
          <p:cNvSpPr txBox="1"/>
          <p:nvPr/>
        </p:nvSpPr>
        <p:spPr>
          <a:xfrm>
            <a:off x="213841" y="88548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spc="-15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AGENDA | atividades extras </a:t>
            </a:r>
            <a:endParaRPr lang="pt-BR" sz="2800" spc="-15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56746" y="585034"/>
            <a:ext cx="1176261" cy="0"/>
          </a:xfrm>
          <a:prstGeom prst="line">
            <a:avLst/>
          </a:prstGeom>
          <a:ln w="28575" cmpd="sng"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611918" y="1211003"/>
            <a:ext cx="1302340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000" b="1" spc="600" dirty="0" smtClean="0"/>
              <a:t>DURAÇÃO SUGERIDA</a:t>
            </a:r>
            <a:endParaRPr lang="pt-BR" sz="1000" b="1" spc="6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6849785" y="1565683"/>
            <a:ext cx="499506" cy="477176"/>
            <a:chOff x="5808405" y="2538441"/>
            <a:chExt cx="499506" cy="47717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0838" y="2538441"/>
              <a:ext cx="433797" cy="47717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808405" y="2649062"/>
              <a:ext cx="49950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595959"/>
                  </a:solidFill>
                </a:rPr>
                <a:t>1h10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72218" y="2355732"/>
            <a:ext cx="433797" cy="477176"/>
            <a:chOff x="5830838" y="2538441"/>
            <a:chExt cx="433797" cy="47717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0838" y="2538441"/>
              <a:ext cx="433797" cy="477176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5831383" y="2588823"/>
              <a:ext cx="428322" cy="342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55 </a:t>
              </a:r>
            </a:p>
            <a:p>
              <a:pPr lv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95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923928" y="719663"/>
            <a:ext cx="0" cy="792489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292080" y="1142056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561166" y="719663"/>
            <a:ext cx="0" cy="2180167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09929" y="1402081"/>
            <a:ext cx="1207404" cy="4278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Portuguesa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929" y="191736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9929" y="227740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929" y="2637444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Língua Inglesa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9613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6965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2061" y="1402081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Religioso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57464" y="1408307"/>
            <a:ext cx="1207404" cy="1496973"/>
            <a:chOff x="1925715" y="1412548"/>
            <a:chExt cx="1207404" cy="1496973"/>
          </a:xfrm>
        </p:grpSpPr>
        <p:sp>
          <p:nvSpPr>
            <p:cNvPr id="13" name="TextBox 12"/>
            <p:cNvSpPr txBox="1"/>
            <p:nvPr/>
          </p:nvSpPr>
          <p:spPr>
            <a:xfrm>
              <a:off x="1925715" y="1412548"/>
              <a:ext cx="1207404" cy="427809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Portuguesa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25715" y="192783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Arte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25715" y="228787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Educação Física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5715" y="2647911"/>
              <a:ext cx="1207404" cy="261610"/>
            </a:xfrm>
            <a:prstGeom prst="rect">
              <a:avLst/>
            </a:prstGeom>
            <a:solidFill>
              <a:srgbClr val="5FBB4A">
                <a:alpha val="51000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092474"/>
                  </a:solidFill>
                  <a:latin typeface="Calibri"/>
                  <a:ea typeface="Calibri"/>
                  <a:cs typeface="Calibri"/>
                  <a:sym typeface="Calibri"/>
                </a:rPr>
                <a:t>Língua Inglesa</a:t>
              </a:r>
              <a:endPara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18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9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0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1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2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23" name="Straight Connector 22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26" name="Rectangle 25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55778" y="2400412"/>
            <a:ext cx="1511300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1111" y="2393912"/>
            <a:ext cx="1595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0531" y="402166"/>
            <a:ext cx="1312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979318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912325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71111" y="871951"/>
            <a:ext cx="1501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249506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262878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0" name="Straight Connector 39"/>
          <p:cNvCxnSpPr/>
          <p:nvPr/>
        </p:nvCxnSpPr>
        <p:spPr>
          <a:xfrm>
            <a:off x="1767078" y="1395171"/>
            <a:ext cx="0" cy="3256925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42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43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831267"/>
              </p:ext>
            </p:extLst>
          </p:nvPr>
        </p:nvGraphicFramePr>
        <p:xfrm>
          <a:off x="3306442" y="720526"/>
          <a:ext cx="1218781" cy="4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8028384" y="1142056"/>
            <a:ext cx="0" cy="260025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647611" y="1031985"/>
            <a:ext cx="12621" cy="889571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43909" y="1402081"/>
            <a:ext cx="120740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12160" y="1406322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12160" y="192579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História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77667" y="2531533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320226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62160" y="1408307"/>
            <a:ext cx="120740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957464" y="20894"/>
            <a:ext cx="6462224" cy="70696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957464" y="699542"/>
            <a:ext cx="2680114" cy="2356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892726" y="699542"/>
            <a:ext cx="2959174" cy="2356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0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4" name="Rectangle 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6660" y="1482001"/>
            <a:ext cx="1373822" cy="318036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52184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6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943562" y="1106993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graphicFrame>
        <p:nvGraphicFramePr>
          <p:cNvPr id="5" name="Shape 1269"/>
          <p:cNvGraphicFramePr/>
          <p:nvPr>
            <p:extLst>
              <p:ext uri="{D42A27DB-BD31-4B8C-83A1-F6EECF244321}">
                <p14:modId xmlns:p14="http://schemas.microsoft.com/office/powerpoint/2010/main" val="2245417155"/>
              </p:ext>
            </p:extLst>
          </p:nvPr>
        </p:nvGraphicFramePr>
        <p:xfrm>
          <a:off x="4425299" y="3683001"/>
          <a:ext cx="4026625" cy="327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5325"/>
                <a:gridCol w="805325"/>
                <a:gridCol w="805325"/>
                <a:gridCol w="805325"/>
                <a:gridCol w="805325"/>
              </a:tblGrid>
              <a:tr h="293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1º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2º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3º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4º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5º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" name="Shape 250"/>
          <p:cNvSpPr/>
          <p:nvPr/>
        </p:nvSpPr>
        <p:spPr>
          <a:xfrm>
            <a:off x="7298478" y="1354271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2754856" y="1404651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450724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2956" y="1443594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92956" y="1803396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4751183" y="1404651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700972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89283" y="1443594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89283" y="1791297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832437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323878" y="1443594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23878" y="1803396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6660" y="1482001"/>
            <a:ext cx="1373822" cy="318036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38169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6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2" name="Straight Connector 71"/>
          <p:cNvCxnSpPr/>
          <p:nvPr/>
        </p:nvCxnSpPr>
        <p:spPr>
          <a:xfrm>
            <a:off x="943562" y="1106993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Shape 1210"/>
          <p:cNvSpPr/>
          <p:nvPr/>
        </p:nvSpPr>
        <p:spPr>
          <a:xfrm>
            <a:off x="2792956" y="506951"/>
            <a:ext cx="2414047" cy="600042"/>
          </a:xfrm>
          <a:prstGeom prst="rect">
            <a:avLst/>
          </a:prstGeom>
          <a:noFill/>
          <a:ln w="6350" cmpd="sng">
            <a:solidFill>
              <a:srgbClr val="092474"/>
            </a:solidFill>
            <a:prstDash val="sysDash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1º a 5° ano</a:t>
            </a:r>
            <a:endParaRPr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1211"/>
          <p:cNvSpPr/>
          <p:nvPr/>
        </p:nvSpPr>
        <p:spPr>
          <a:xfrm>
            <a:off x="5557524" y="506951"/>
            <a:ext cx="2438305" cy="600042"/>
          </a:xfrm>
          <a:prstGeom prst="rect">
            <a:avLst/>
          </a:prstGeom>
          <a:noFill/>
          <a:ln w="6350" cap="flat" cmpd="sng">
            <a:solidFill>
              <a:srgbClr val="092474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sz="110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6º a 9º ano</a:t>
            </a:r>
            <a:endParaRPr sz="140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259"/>
          <p:cNvSpPr/>
          <p:nvPr/>
        </p:nvSpPr>
        <p:spPr>
          <a:xfrm rot="10800000">
            <a:off x="2792956" y="1986594"/>
            <a:ext cx="5637196" cy="1582106"/>
          </a:xfrm>
          <a:prstGeom prst="triangle">
            <a:avLst>
              <a:gd name="adj" fmla="val 49077"/>
            </a:avLst>
          </a:prstGeom>
          <a:solidFill>
            <a:schemeClr val="bg1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59"/>
          <p:cNvSpPr/>
          <p:nvPr/>
        </p:nvSpPr>
        <p:spPr>
          <a:xfrm rot="5400000">
            <a:off x="2327193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259"/>
          <p:cNvSpPr/>
          <p:nvPr/>
        </p:nvSpPr>
        <p:spPr>
          <a:xfrm rot="5400000">
            <a:off x="2131974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259"/>
          <p:cNvSpPr/>
          <p:nvPr/>
        </p:nvSpPr>
        <p:spPr>
          <a:xfrm rot="5400000">
            <a:off x="1936755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259"/>
          <p:cNvSpPr/>
          <p:nvPr/>
        </p:nvSpPr>
        <p:spPr>
          <a:xfrm rot="5400000">
            <a:off x="1734113" y="1567220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5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graphicFrame>
        <p:nvGraphicFramePr>
          <p:cNvPr id="5" name="Shape 1269"/>
          <p:cNvGraphicFramePr/>
          <p:nvPr>
            <p:extLst>
              <p:ext uri="{D42A27DB-BD31-4B8C-83A1-F6EECF244321}">
                <p14:modId xmlns:p14="http://schemas.microsoft.com/office/powerpoint/2010/main" val="3865763500"/>
              </p:ext>
            </p:extLst>
          </p:nvPr>
        </p:nvGraphicFramePr>
        <p:xfrm>
          <a:off x="4425299" y="3683001"/>
          <a:ext cx="4026625" cy="327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5325"/>
                <a:gridCol w="805325"/>
                <a:gridCol w="805325"/>
                <a:gridCol w="805325"/>
                <a:gridCol w="805325"/>
              </a:tblGrid>
              <a:tr h="293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1º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2º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3º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4º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5º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" name="Shape 250"/>
          <p:cNvSpPr/>
          <p:nvPr/>
        </p:nvSpPr>
        <p:spPr>
          <a:xfrm>
            <a:off x="7298478" y="1354271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2754856" y="1404651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450724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2956" y="1443594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92956" y="1803396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4751183" y="1404651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700972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89283" y="1443594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89283" y="1791297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832437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323878" y="1443594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23878" y="1803396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6660" y="1482001"/>
            <a:ext cx="1373822" cy="318036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041606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6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2" name="Straight Connector 71"/>
          <p:cNvCxnSpPr/>
          <p:nvPr/>
        </p:nvCxnSpPr>
        <p:spPr>
          <a:xfrm>
            <a:off x="943562" y="1106993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Shape 1210"/>
          <p:cNvSpPr/>
          <p:nvPr/>
        </p:nvSpPr>
        <p:spPr>
          <a:xfrm>
            <a:off x="2792956" y="506951"/>
            <a:ext cx="2414047" cy="600042"/>
          </a:xfrm>
          <a:prstGeom prst="rect">
            <a:avLst/>
          </a:prstGeom>
          <a:noFill/>
          <a:ln w="6350" cmpd="sng">
            <a:solidFill>
              <a:srgbClr val="092474"/>
            </a:solidFill>
            <a:prstDash val="sysDash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1º a 5° ano</a:t>
            </a:r>
            <a:endParaRPr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1211"/>
          <p:cNvSpPr/>
          <p:nvPr/>
        </p:nvSpPr>
        <p:spPr>
          <a:xfrm>
            <a:off x="5557524" y="506951"/>
            <a:ext cx="2438305" cy="600042"/>
          </a:xfrm>
          <a:prstGeom prst="rect">
            <a:avLst/>
          </a:prstGeom>
          <a:noFill/>
          <a:ln w="6350" cap="flat" cmpd="sng">
            <a:solidFill>
              <a:srgbClr val="092474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sz="110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6º a 9º ano</a:t>
            </a:r>
            <a:endParaRPr sz="140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259"/>
          <p:cNvSpPr/>
          <p:nvPr/>
        </p:nvSpPr>
        <p:spPr>
          <a:xfrm rot="10800000">
            <a:off x="2792956" y="1986594"/>
            <a:ext cx="5637196" cy="1582106"/>
          </a:xfrm>
          <a:prstGeom prst="triangle">
            <a:avLst>
              <a:gd name="adj" fmla="val 49077"/>
            </a:avLst>
          </a:pr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59"/>
          <p:cNvSpPr/>
          <p:nvPr/>
        </p:nvSpPr>
        <p:spPr>
          <a:xfrm rot="5400000">
            <a:off x="2327193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259"/>
          <p:cNvSpPr/>
          <p:nvPr/>
        </p:nvSpPr>
        <p:spPr>
          <a:xfrm rot="5400000">
            <a:off x="2131974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259"/>
          <p:cNvSpPr/>
          <p:nvPr/>
        </p:nvSpPr>
        <p:spPr>
          <a:xfrm rot="5400000">
            <a:off x="1936755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259"/>
          <p:cNvSpPr/>
          <p:nvPr/>
        </p:nvSpPr>
        <p:spPr>
          <a:xfrm rot="5400000">
            <a:off x="1734113" y="1567220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4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259"/>
          <p:cNvSpPr/>
          <p:nvPr/>
        </p:nvSpPr>
        <p:spPr>
          <a:xfrm rot="10800000">
            <a:off x="2792956" y="1986594"/>
            <a:ext cx="5637196" cy="1582106"/>
          </a:xfrm>
          <a:prstGeom prst="triangle">
            <a:avLst>
              <a:gd name="adj" fmla="val 49077"/>
            </a:avLst>
          </a:pr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graphicFrame>
        <p:nvGraphicFramePr>
          <p:cNvPr id="5" name="Shape 1269"/>
          <p:cNvGraphicFramePr/>
          <p:nvPr>
            <p:extLst>
              <p:ext uri="{D42A27DB-BD31-4B8C-83A1-F6EECF244321}">
                <p14:modId xmlns:p14="http://schemas.microsoft.com/office/powerpoint/2010/main" val="3809675455"/>
              </p:ext>
            </p:extLst>
          </p:nvPr>
        </p:nvGraphicFramePr>
        <p:xfrm>
          <a:off x="4425299" y="3683001"/>
          <a:ext cx="4026625" cy="3276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5325"/>
                <a:gridCol w="805325"/>
                <a:gridCol w="805325"/>
                <a:gridCol w="805325"/>
                <a:gridCol w="805325"/>
              </a:tblGrid>
              <a:tr h="293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1º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sz="17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3º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 smtClean="0">
                          <a:solidFill>
                            <a:srgbClr val="092474"/>
                          </a:solidFill>
                        </a:rPr>
                        <a:t>4º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 u="none" strike="noStrike" cap="none" dirty="0">
                          <a:solidFill>
                            <a:srgbClr val="092474"/>
                          </a:solidFill>
                        </a:rPr>
                        <a:t>5º ano</a:t>
                      </a:r>
                      <a:endParaRPr sz="1700" u="none" strike="noStrike" cap="none" dirty="0">
                        <a:solidFill>
                          <a:srgbClr val="092474"/>
                        </a:solidFill>
                      </a:endParaRPr>
                    </a:p>
                  </a:txBody>
                  <a:tcPr marL="68600" marR="68600" marT="34300" marB="3430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" name="Shape 250"/>
          <p:cNvSpPr/>
          <p:nvPr/>
        </p:nvSpPr>
        <p:spPr>
          <a:xfrm>
            <a:off x="7298478" y="1354271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2754856" y="1404651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450724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2956" y="1443594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92956" y="1803396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4751183" y="1404651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700972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89283" y="1443594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89283" y="1791297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8324378" y="1541818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323878" y="1443594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23878" y="1803396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6660" y="1482001"/>
            <a:ext cx="1373822" cy="318036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Ciências</a:t>
            </a:r>
            <a:endParaRPr lang="pt-BR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898057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6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2" name="Straight Connector 71"/>
          <p:cNvCxnSpPr/>
          <p:nvPr/>
        </p:nvCxnSpPr>
        <p:spPr>
          <a:xfrm>
            <a:off x="943562" y="1106993"/>
            <a:ext cx="0" cy="370096"/>
          </a:xfrm>
          <a:prstGeom prst="line">
            <a:avLst/>
          </a:prstGeom>
          <a:ln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Shape 1210"/>
          <p:cNvSpPr/>
          <p:nvPr/>
        </p:nvSpPr>
        <p:spPr>
          <a:xfrm>
            <a:off x="2792956" y="506951"/>
            <a:ext cx="2414047" cy="600042"/>
          </a:xfrm>
          <a:prstGeom prst="rect">
            <a:avLst/>
          </a:prstGeom>
          <a:noFill/>
          <a:ln w="6350" cmpd="sng">
            <a:solidFill>
              <a:srgbClr val="092474"/>
            </a:solidFill>
            <a:prstDash val="sysDash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1º a 5° ano</a:t>
            </a:r>
            <a:endParaRPr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1211"/>
          <p:cNvSpPr/>
          <p:nvPr/>
        </p:nvSpPr>
        <p:spPr>
          <a:xfrm>
            <a:off x="5557524" y="506951"/>
            <a:ext cx="2438305" cy="600042"/>
          </a:xfrm>
          <a:prstGeom prst="rect">
            <a:avLst/>
          </a:prstGeom>
          <a:noFill/>
          <a:ln w="6350" cap="flat" cmpd="sng">
            <a:solidFill>
              <a:srgbClr val="092474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sz="1100">
              <a:solidFill>
                <a:srgbClr val="09247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6º a 9º ano</a:t>
            </a:r>
            <a:endParaRPr sz="140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259"/>
          <p:cNvSpPr/>
          <p:nvPr/>
        </p:nvSpPr>
        <p:spPr>
          <a:xfrm rot="5400000">
            <a:off x="2327193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259"/>
          <p:cNvSpPr/>
          <p:nvPr/>
        </p:nvSpPr>
        <p:spPr>
          <a:xfrm rot="5400000">
            <a:off x="2131974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259"/>
          <p:cNvSpPr/>
          <p:nvPr/>
        </p:nvSpPr>
        <p:spPr>
          <a:xfrm rot="5400000">
            <a:off x="1936755" y="1567219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259"/>
          <p:cNvSpPr/>
          <p:nvPr/>
        </p:nvSpPr>
        <p:spPr>
          <a:xfrm rot="5400000">
            <a:off x="1734113" y="1567220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1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43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624973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43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33028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22295" y="2205430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MATÉRIA E ENERGIA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22295" y="3375120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TERRA E UNIVERSO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899425" y="25399"/>
            <a:ext cx="4223695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6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43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10710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22295" y="2205430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MATÉRIA E ENERGIA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22295" y="3375120"/>
            <a:ext cx="1761233" cy="289823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TERRA E UNIVERSO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99426" y="25399"/>
            <a:ext cx="4395041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9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43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36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15115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205765" y="2809738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Seres vivos no ambiente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05765" y="3230489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Plantas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88799" y="25399"/>
            <a:ext cx="2110627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44209" y="25399"/>
            <a:ext cx="1850258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7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2908" y="1297490"/>
            <a:ext cx="9163641" cy="2887160"/>
          </a:xfrm>
          <a:prstGeom prst="rect">
            <a:avLst/>
          </a:prstGeom>
          <a:solidFill>
            <a:srgbClr val="F2F2F2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4" name="Rectangle 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6" name="Shape 250"/>
          <p:cNvSpPr/>
          <p:nvPr/>
        </p:nvSpPr>
        <p:spPr>
          <a:xfrm>
            <a:off x="6522921" y="636350"/>
            <a:ext cx="2299557" cy="48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50"/>
          <p:cNvSpPr/>
          <p:nvPr/>
        </p:nvSpPr>
        <p:spPr>
          <a:xfrm>
            <a:off x="1788799" y="686730"/>
            <a:ext cx="1894729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  <a:endParaRPr sz="14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59"/>
          <p:cNvSpPr/>
          <p:nvPr/>
        </p:nvSpPr>
        <p:spPr>
          <a:xfrm rot="5400000">
            <a:off x="354119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26899" y="725673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6899" y="1085475"/>
            <a:ext cx="1820066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250"/>
          <p:cNvSpPr/>
          <p:nvPr/>
        </p:nvSpPr>
        <p:spPr>
          <a:xfrm>
            <a:off x="3899426" y="686730"/>
            <a:ext cx="2414087" cy="3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DE CONHECIMENTO</a:t>
            </a:r>
          </a:p>
        </p:txBody>
      </p:sp>
      <p:sp>
        <p:nvSpPr>
          <p:cNvPr id="12" name="Shape 259"/>
          <p:cNvSpPr/>
          <p:nvPr/>
        </p:nvSpPr>
        <p:spPr>
          <a:xfrm rot="5400000">
            <a:off x="615797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937526" y="725673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937526" y="1073376"/>
            <a:ext cx="232622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259"/>
          <p:cNvSpPr/>
          <p:nvPr/>
        </p:nvSpPr>
        <p:spPr>
          <a:xfrm rot="5400000">
            <a:off x="7548821" y="823897"/>
            <a:ext cx="355253" cy="143704"/>
          </a:xfrm>
          <a:prstGeom prst="triangle">
            <a:avLst>
              <a:gd name="adj" fmla="val 50000"/>
            </a:avLst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48321" y="725673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8321" y="1085475"/>
            <a:ext cx="1095810" cy="0"/>
          </a:xfrm>
          <a:prstGeom prst="line">
            <a:avLst/>
          </a:prstGeom>
          <a:ln w="3175" cmpd="sng">
            <a:solidFill>
              <a:srgbClr val="0924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946910"/>
              </p:ext>
            </p:extLst>
          </p:nvPr>
        </p:nvGraphicFramePr>
        <p:xfrm>
          <a:off x="254242" y="506951"/>
          <a:ext cx="1366240" cy="8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240"/>
              </a:tblGrid>
              <a:tr h="5872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 smtClean="0">
                          <a:solidFill>
                            <a:srgbClr val="5FBB4A"/>
                          </a:solidFill>
                        </a:rPr>
                        <a:t>2º ano</a:t>
                      </a:r>
                      <a:endParaRPr lang="pt-BR" sz="1800" u="none" strike="noStrike" cap="none" dirty="0">
                        <a:solidFill>
                          <a:srgbClr val="5FBB4A"/>
                        </a:solidFill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5395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Shape 1428"/>
          <p:cNvSpPr txBox="1"/>
          <p:nvPr/>
        </p:nvSpPr>
        <p:spPr>
          <a:xfrm>
            <a:off x="628944" y="3696394"/>
            <a:ext cx="1675800" cy="37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00" tIns="0" rIns="649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1434"/>
          <p:cNvSpPr/>
          <p:nvPr/>
        </p:nvSpPr>
        <p:spPr>
          <a:xfrm>
            <a:off x="6548321" y="1357579"/>
            <a:ext cx="2330347" cy="317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(EF02CI04)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Descrever características de plantas e animais (tamanho, forma, cor, fase da vida, local onde se desenvolvem etc.) que fazem parte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seu cotidiano e relacioná-las ao ambiente em que eles vivem.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(EF02CI05)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Investigar a importância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da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água e da luz para a manutenção da vida de plantas em geral.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(EF02CI06)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Identificar as principais partes de uma planta e a função desempenhada por cada uma delas, </a:t>
            </a: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1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11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analisar as relações entre as plantas, o ambiente e os demais seres vivos. </a:t>
            </a:r>
            <a:endParaRPr sz="1100" dirty="0">
              <a:solidFill>
                <a:srgbClr val="09247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5765" y="2809738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Seres vivos no ambiente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22295" y="2799056"/>
            <a:ext cx="1761233" cy="289823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VIDA E EVOLUÇÃO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05765" y="3230489"/>
            <a:ext cx="1766344" cy="261610"/>
          </a:xfrm>
          <a:prstGeom prst="rect">
            <a:avLst/>
          </a:prstGeom>
          <a:solidFill>
            <a:srgbClr val="5FBB4A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Plantas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522921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4945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312" y="1297490"/>
            <a:ext cx="0" cy="288716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788799" y="25399"/>
            <a:ext cx="4734122" cy="109121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"/>
            <a:ext cx="9143999" cy="4736768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86081" y="2055310"/>
            <a:ext cx="5093385" cy="104348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53609" y="2151825"/>
            <a:ext cx="5025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2200" b="1" dirty="0" smtClean="0">
                <a:solidFill>
                  <a:srgbClr val="5FBB4A"/>
                </a:solidFill>
              </a:rPr>
              <a:t>O Ensino Fundamental e os 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2200" b="1" dirty="0">
                <a:solidFill>
                  <a:srgbClr val="5FBB4A"/>
                </a:solidFill>
              </a:rPr>
              <a:t>c</a:t>
            </a:r>
            <a:r>
              <a:rPr lang="pt-BR" sz="2200" b="1" dirty="0" smtClean="0">
                <a:solidFill>
                  <a:srgbClr val="5FBB4A"/>
                </a:solidFill>
              </a:rPr>
              <a:t>omponentes curriculares</a:t>
            </a:r>
            <a:endParaRPr lang="pt-BR" sz="2200" b="1" dirty="0">
              <a:solidFill>
                <a:srgbClr val="5FBB4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396" y="3347606"/>
            <a:ext cx="15061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</a:rPr>
              <a:t>DURAÇÃO SUGERIDA</a:t>
            </a:r>
            <a:endParaRPr lang="pt-BR" sz="1200" dirty="0">
              <a:solidFill>
                <a:srgbClr val="09247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171" y="1309581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smtClean="0">
                <a:solidFill>
                  <a:schemeClr val="bg1"/>
                </a:solidFill>
              </a:rPr>
              <a:t>A</a:t>
            </a:r>
            <a:endParaRPr lang="pt-BR" sz="40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939" y="1731584"/>
            <a:ext cx="3562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6000" u="sng" dirty="0" smtClean="0">
                <a:solidFill>
                  <a:srgbClr val="092474"/>
                </a:solidFill>
              </a:rPr>
              <a:t>ATIVIDADE</a:t>
            </a:r>
            <a:endParaRPr lang="pt-BR" sz="6000" u="sng" dirty="0">
              <a:solidFill>
                <a:srgbClr val="09247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83" y="3201778"/>
            <a:ext cx="563443" cy="6197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86081" y="3335044"/>
            <a:ext cx="6044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</a:rPr>
              <a:t>1h10</a:t>
            </a:r>
            <a:endParaRPr lang="pt-BR" sz="1000" dirty="0">
              <a:solidFill>
                <a:srgbClr val="09247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1416" y="1615158"/>
            <a:ext cx="25236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092474"/>
                </a:solidFill>
              </a:rPr>
              <a:t>Estrutura do </a:t>
            </a:r>
            <a:r>
              <a:rPr lang="pt-BR" b="1" dirty="0" smtClean="0">
                <a:solidFill>
                  <a:srgbClr val="092474"/>
                </a:solidFill>
              </a:rPr>
              <a:t>documento</a:t>
            </a:r>
            <a:endParaRPr lang="pt-BR" sz="2400" dirty="0">
              <a:solidFill>
                <a:srgbClr val="5FBB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3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-19641" y="924686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300"/>
          <p:cNvSpPr txBox="1"/>
          <p:nvPr/>
        </p:nvSpPr>
        <p:spPr>
          <a:xfrm>
            <a:off x="774700" y="1883282"/>
            <a:ext cx="4889102" cy="171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bg1"/>
                </a:solidFill>
              </a:rPr>
              <a:t>Em grupos, assista ao </a:t>
            </a:r>
            <a:r>
              <a:rPr lang="pt-BR" b="1" dirty="0">
                <a:solidFill>
                  <a:srgbClr val="5FBB4A"/>
                </a:solidFill>
              </a:rPr>
              <a:t>vídeo explicativo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smtClean="0">
                <a:solidFill>
                  <a:schemeClr val="bg1"/>
                </a:solidFill>
              </a:rPr>
              <a:t>duas áreas </a:t>
            </a:r>
            <a:r>
              <a:rPr lang="pt-BR" dirty="0">
                <a:solidFill>
                  <a:schemeClr val="bg1"/>
                </a:solidFill>
              </a:rPr>
              <a:t>do </a:t>
            </a:r>
            <a:r>
              <a:rPr lang="pt-BR" dirty="0" smtClean="0">
                <a:solidFill>
                  <a:schemeClr val="bg1"/>
                </a:solidFill>
              </a:rPr>
              <a:t>conhecimento: 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0" name="Rectangle 9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10800" y="20955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hape 1442"/>
          <p:cNvSpPr txBox="1"/>
          <p:nvPr/>
        </p:nvSpPr>
        <p:spPr>
          <a:xfrm>
            <a:off x="1082017" y="3266850"/>
            <a:ext cx="7470638" cy="7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Matemática</a:t>
            </a:r>
            <a:r>
              <a:rPr lang="pt-BR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| Linguagens | </a:t>
            </a: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Ciências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da </a:t>
            </a: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Natureza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| Ciências Humanas | Educação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Infantil</a:t>
            </a:r>
            <a:endParaRPr lang="pt-BR" dirty="0">
              <a:solidFill>
                <a:srgbClr val="5FBB4A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1146" y="555301"/>
            <a:ext cx="2380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129407" y="1630009"/>
            <a:ext cx="1455689" cy="1455689"/>
            <a:chOff x="3322707" y="2627910"/>
            <a:chExt cx="1455689" cy="1455689"/>
          </a:xfrm>
        </p:grpSpPr>
        <p:sp>
          <p:nvSpPr>
            <p:cNvPr id="20" name="Oval 19"/>
            <p:cNvSpPr/>
            <p:nvPr/>
          </p:nvSpPr>
          <p:spPr>
            <a:xfrm>
              <a:off x="3322707" y="2627910"/>
              <a:ext cx="1455689" cy="1455689"/>
            </a:xfrm>
            <a:prstGeom prst="ellipse">
              <a:avLst/>
            </a:prstGeom>
            <a:noFill/>
            <a:ln w="6350" cmpd="sng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455" y="3035869"/>
              <a:ext cx="748966" cy="417844"/>
            </a:xfrm>
            <a:prstGeom prst="rect">
              <a:avLst/>
            </a:prstGeom>
          </p:spPr>
        </p:pic>
        <p:sp>
          <p:nvSpPr>
            <p:cNvPr id="22" name="Shape 234"/>
            <p:cNvSpPr/>
            <p:nvPr/>
          </p:nvSpPr>
          <p:spPr>
            <a:xfrm>
              <a:off x="3413414" y="3453713"/>
              <a:ext cx="1295400" cy="2261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ASSISTA AO VÍDEO</a:t>
              </a:r>
              <a:endParaRPr lang="pt-BR" sz="10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1455" y="3035869"/>
              <a:ext cx="748966" cy="417844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1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emática na BNC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íngua Portuguesa na BNC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1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2908" y="924687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0" name="Rectangle 9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10800" y="20955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195127" y="1700760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95127" y="2414681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95127" y="2911685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95127" y="3395721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288"/>
          <p:cNvSpPr/>
          <p:nvPr/>
        </p:nvSpPr>
        <p:spPr>
          <a:xfrm>
            <a:off x="-897915" y="1189855"/>
            <a:ext cx="10149762" cy="32599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Quais as principais implicações da BNCC para </a:t>
            </a:r>
            <a:r>
              <a:rPr lang="pt-BR" dirty="0" smtClean="0">
                <a:solidFill>
                  <a:schemeClr val="bg1"/>
                </a:solidFill>
              </a:rPr>
              <a:t>as áreas 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do </a:t>
            </a:r>
            <a:r>
              <a:rPr lang="pt-BR" dirty="0">
                <a:solidFill>
                  <a:schemeClr val="bg1"/>
                </a:solidFill>
              </a:rPr>
              <a:t>conhecimento do Ensino </a:t>
            </a:r>
            <a:r>
              <a:rPr lang="pt-BR" dirty="0" smtClean="0">
                <a:solidFill>
                  <a:schemeClr val="bg1"/>
                </a:solidFill>
              </a:rPr>
              <a:t>Fundamental?</a:t>
            </a:r>
            <a:endParaRPr lang="pt-BR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Que tipo de mudança a BNCC traz para a prática do professor em sala de aula?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Como os educadores podem se organizar para auxiliar uns aos outros nesse processo?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Como inserir as 10 competências voltadas ao desenvolvimento humano integral 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no </a:t>
            </a:r>
            <a:r>
              <a:rPr lang="pt-BR" dirty="0">
                <a:solidFill>
                  <a:schemeClr val="bg1"/>
                </a:solidFill>
              </a:rPr>
              <a:t>dia a dia do ensino desta etapa/componente curricular</a:t>
            </a:r>
            <a:r>
              <a:rPr lang="pt-BR" dirty="0" smtClean="0">
                <a:solidFill>
                  <a:schemeClr val="bg1"/>
                </a:solidFill>
              </a:rPr>
              <a:t>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9" name="Shape 234"/>
          <p:cNvSpPr/>
          <p:nvPr/>
        </p:nvSpPr>
        <p:spPr>
          <a:xfrm>
            <a:off x="5565712" y="4265059"/>
            <a:ext cx="3400488" cy="24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COMPARTILHE SUAS IMPRESSÕES.</a:t>
            </a:r>
            <a:endParaRPr lang="pt-BR" sz="10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5461964" y="4245996"/>
            <a:ext cx="3415336" cy="26807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032" y="4339329"/>
            <a:ext cx="658575" cy="3946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494" y="1241423"/>
            <a:ext cx="1077539" cy="338554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u="sng" dirty="0" smtClean="0">
                <a:solidFill>
                  <a:srgbClr val="092474"/>
                </a:solidFill>
                <a:latin typeface="+mj-lt"/>
                <a:ea typeface="Arial"/>
                <a:cs typeface="Arial"/>
                <a:sym typeface="Arial"/>
              </a:rPr>
              <a:t>REFLITAM</a:t>
            </a:r>
            <a:r>
              <a:rPr lang="pt-BR" u="sng" dirty="0" smtClean="0">
                <a:solidFill>
                  <a:srgbClr val="092474"/>
                </a:solidFill>
                <a:sym typeface="Arial"/>
              </a:rPr>
              <a:t>:</a:t>
            </a:r>
            <a:endParaRPr lang="pt-BR" u="sng" dirty="0" smtClean="0">
              <a:solidFill>
                <a:srgbClr val="092474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4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1146" y="555301"/>
            <a:ext cx="2380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19" name="Rectangle 18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4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2"/>
            <a:ext cx="9143998" cy="4736768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5171" y="1309581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err="1" smtClean="0">
                <a:solidFill>
                  <a:schemeClr val="bg1"/>
                </a:solidFill>
              </a:rPr>
              <a:t>B</a:t>
            </a:r>
            <a:endParaRPr lang="pt-BR" sz="40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939" y="1731584"/>
            <a:ext cx="3562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6000" u="sng" dirty="0" smtClean="0">
                <a:solidFill>
                  <a:srgbClr val="092474"/>
                </a:solidFill>
              </a:rPr>
              <a:t>ATIVIDADE</a:t>
            </a:r>
            <a:endParaRPr lang="pt-BR" sz="6000" u="sng" dirty="0">
              <a:solidFill>
                <a:srgbClr val="09247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1416" y="1615158"/>
            <a:ext cx="25236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rgbClr val="092474"/>
                </a:solidFill>
              </a:rPr>
              <a:t>Sala de aula</a:t>
            </a:r>
            <a:endParaRPr lang="pt-BR" sz="2400" dirty="0">
              <a:solidFill>
                <a:srgbClr val="5FBB4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6081" y="2055311"/>
            <a:ext cx="4957919" cy="778174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53609" y="2064043"/>
            <a:ext cx="4890391" cy="7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200" b="1" dirty="0" smtClean="0">
                <a:solidFill>
                  <a:srgbClr val="5FBB4A"/>
                </a:solidFill>
              </a:rPr>
              <a:t>Planejando à luz de habilidades </a:t>
            </a:r>
            <a:br>
              <a:rPr lang="pt-BR" sz="2200" b="1" dirty="0" smtClean="0">
                <a:solidFill>
                  <a:srgbClr val="5FBB4A"/>
                </a:solidFill>
              </a:rPr>
            </a:br>
            <a:r>
              <a:rPr lang="pt-BR" sz="2200" b="1" dirty="0" smtClean="0">
                <a:solidFill>
                  <a:srgbClr val="5FBB4A"/>
                </a:solidFill>
              </a:rPr>
              <a:t>e de competências gerais</a:t>
            </a:r>
            <a:endParaRPr lang="pt-BR" sz="2200" b="1" dirty="0">
              <a:solidFill>
                <a:srgbClr val="5FBB4A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396" y="3119218"/>
            <a:ext cx="15061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</a:rPr>
              <a:t>DURAÇÃO SUGERIDA</a:t>
            </a:r>
            <a:endParaRPr lang="pt-BR" sz="1200" dirty="0">
              <a:solidFill>
                <a:srgbClr val="092474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83" y="2973390"/>
            <a:ext cx="563443" cy="6197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75147" y="3050648"/>
            <a:ext cx="466794" cy="403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</a:rPr>
              <a:t>55</a:t>
            </a:r>
          </a:p>
          <a:p>
            <a: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</a:rPr>
              <a:t>m</a:t>
            </a:r>
            <a:r>
              <a:rPr lang="pt-BR" sz="1200" dirty="0" smtClean="0">
                <a:solidFill>
                  <a:srgbClr val="092474"/>
                </a:solidFill>
              </a:rPr>
              <a:t>in.</a:t>
            </a:r>
          </a:p>
        </p:txBody>
      </p:sp>
    </p:spTree>
    <p:extLst>
      <p:ext uri="{BB962C8B-B14F-4D97-AF65-F5344CB8AC3E}">
        <p14:creationId xmlns:p14="http://schemas.microsoft.com/office/powerpoint/2010/main" val="146153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219200"/>
            <a:ext cx="9143999" cy="345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</a:t>
            </a:r>
            <a:r>
              <a:rPr lang="pt-BR" sz="3000" u="sng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839" y="568404"/>
            <a:ext cx="83737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Imagine a seguinte situação: um professor de </a:t>
            </a:r>
            <a:r>
              <a:rPr lang="pt-BR" b="1" u="sng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Matemática de 3º ano do Ensino Fundamental </a:t>
            </a:r>
            <a:r>
              <a:rPr lang="pt-BR" b="1" u="sng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b="1" u="sng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está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planejando uma aula para que os alunos, aos poucos,</a:t>
            </a:r>
            <a:r>
              <a:rPr lang="pt-BR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desenvolvam a seguinte habilidade:</a:t>
            </a:r>
            <a:endParaRPr lang="pt-BR" dirty="0">
              <a:solidFill>
                <a:srgbClr val="5FBB4A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94466" y="151473"/>
            <a:ext cx="957381" cy="630942"/>
            <a:chOff x="8294466" y="151473"/>
            <a:chExt cx="957381" cy="630942"/>
          </a:xfrm>
        </p:grpSpPr>
        <p:sp>
          <p:nvSpPr>
            <p:cNvPr id="6" name="Rectangle 5"/>
            <p:cNvSpPr/>
            <p:nvPr/>
          </p:nvSpPr>
          <p:spPr>
            <a:xfrm>
              <a:off x="8419688" y="151473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err="1" smtClean="0">
                  <a:solidFill>
                    <a:srgbClr val="5FBB4A"/>
                  </a:solidFill>
                </a:rPr>
                <a:t>B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0" name="Shape 234"/>
          <p:cNvSpPr/>
          <p:nvPr/>
        </p:nvSpPr>
        <p:spPr>
          <a:xfrm>
            <a:off x="5276662" y="3433204"/>
            <a:ext cx="3511742" cy="84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ATIVIDADES PODEM SER PLANEJADAS PARA DESENVOLVER A HABILIDADE CITADA? COMO ESSAS ATIVIDADES SE ARTICULAM COM PELO MENOS UMA DAS 10 COMPETÊNCIAS GERAIS? </a:t>
            </a:r>
            <a:endParaRPr lang="pt-BR" sz="1000" dirty="0">
              <a:solidFill>
                <a:srgbClr val="09247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5229060" y="3329093"/>
            <a:ext cx="3593212" cy="72813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8558" y="3177005"/>
            <a:ext cx="664941" cy="246221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REFLETIR</a:t>
            </a:r>
            <a:endParaRPr lang="pt-BR" sz="1000" b="1" dirty="0">
              <a:solidFill>
                <a:srgbClr val="092474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1386039"/>
            <a:ext cx="3928532" cy="35118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7907" y="2372943"/>
            <a:ext cx="35622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(EF03MA06) Resolver e elaborar problemas de adição e subtração com os significados de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juntar, acrescentar, separar, retirar, comparar e completar quantidades, utilizando diferentes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estratégias de cálculo exato ou aproximado, incluindo cálculo mental</a:t>
            </a:r>
            <a:r>
              <a:rPr lang="pt-BR" sz="1400" dirty="0" smtClean="0">
                <a:solidFill>
                  <a:schemeClr val="bg1"/>
                </a:solidFill>
              </a:rPr>
              <a:t>.</a:t>
            </a:r>
            <a:endParaRPr lang="pt-BR" sz="1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3" y="3507949"/>
            <a:ext cx="792523" cy="4748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563" y="1737255"/>
            <a:ext cx="770467" cy="552557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653131"/>
              </p:ext>
            </p:extLst>
          </p:nvPr>
        </p:nvGraphicFramePr>
        <p:xfrm>
          <a:off x="6013499" y="1586810"/>
          <a:ext cx="2210830" cy="88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830"/>
              </a:tblGrid>
              <a:tr h="4617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(EF03MA06)</a:t>
                      </a:r>
                      <a:r>
                        <a:rPr lang="pt-BR" sz="1100" b="1" baseline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mr-IN" sz="1100" b="1" baseline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–</a:t>
                      </a:r>
                      <a:r>
                        <a:rPr lang="pt-BR" sz="1100" b="1" baseline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Como ler a sigla???</a:t>
                      </a:r>
                      <a:endParaRPr lang="pt-BR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64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219200"/>
            <a:ext cx="9143999" cy="345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294466" y="151473"/>
            <a:ext cx="957381" cy="630942"/>
            <a:chOff x="8294466" y="151473"/>
            <a:chExt cx="957381" cy="630942"/>
          </a:xfrm>
        </p:grpSpPr>
        <p:sp>
          <p:nvSpPr>
            <p:cNvPr id="6" name="Rectangle 5"/>
            <p:cNvSpPr/>
            <p:nvPr/>
          </p:nvSpPr>
          <p:spPr>
            <a:xfrm>
              <a:off x="8419688" y="151473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err="1" smtClean="0">
                  <a:solidFill>
                    <a:srgbClr val="5FBB4A"/>
                  </a:solidFill>
                </a:rPr>
                <a:t>B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1386039"/>
            <a:ext cx="3928532" cy="35118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14975" y="2540311"/>
            <a:ext cx="30881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bg1"/>
                </a:solidFill>
              </a:rPr>
              <a:t>(EF67LP03) </a:t>
            </a:r>
            <a:r>
              <a:rPr lang="pt-BR" sz="1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Comparar </a:t>
            </a:r>
            <a:r>
              <a:rPr lang="pt-BR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informações sobre um mesmo fato divulgadas em diferentes veículos e mídias, analisando e avaliando a confiabilidade. </a:t>
            </a:r>
          </a:p>
        </p:txBody>
      </p:sp>
      <p:sp>
        <p:nvSpPr>
          <p:cNvPr id="21" name="Shape 234"/>
          <p:cNvSpPr/>
          <p:nvPr/>
        </p:nvSpPr>
        <p:spPr>
          <a:xfrm>
            <a:off x="5276662" y="2711844"/>
            <a:ext cx="3511742" cy="84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ATIVIDADES PODEM SER PLANEJADAS PARA DESENVOLVER A HABILIDADE CITADA? COMO ESSAS ATIVIDADES SE ARTICULAM COM PELO MENOS UMA DAS 10 COMPETÊNCIAS GERAIS? </a:t>
            </a:r>
            <a:endParaRPr lang="pt-BR" sz="1000" dirty="0">
              <a:solidFill>
                <a:srgbClr val="092474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5229060" y="2607733"/>
            <a:ext cx="3593212" cy="72813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48558" y="2455645"/>
            <a:ext cx="664941" cy="246221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REFLETIR</a:t>
            </a:r>
            <a:endParaRPr lang="pt-BR" sz="1000" b="1" dirty="0">
              <a:solidFill>
                <a:srgbClr val="092474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3" y="2786589"/>
            <a:ext cx="792523" cy="474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4" y="1687030"/>
            <a:ext cx="909650" cy="794016"/>
          </a:xfrm>
          <a:prstGeom prst="rect">
            <a:avLst/>
          </a:prstGeom>
        </p:spPr>
      </p:pic>
      <p:sp>
        <p:nvSpPr>
          <p:cNvPr id="17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3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839" y="568404"/>
            <a:ext cx="8373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Imagine a seguinte situação: um professor de </a:t>
            </a:r>
            <a:r>
              <a:rPr lang="pt-BR" b="1" u="sng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Língua Portuguesa </a:t>
            </a:r>
            <a:r>
              <a:rPr lang="pt-BR" b="1" u="sng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b="1" u="sng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6º </a:t>
            </a:r>
            <a:r>
              <a:rPr lang="pt-BR" b="1" u="sng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ano do Ensino Fundamental </a:t>
            </a: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está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planejando uma aula para que os </a:t>
            </a: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alunos desenvolvam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a seguinte habilidade:</a:t>
            </a:r>
            <a:endParaRPr lang="pt-BR" dirty="0">
              <a:solidFill>
                <a:srgbClr val="5FBB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219200"/>
            <a:ext cx="9143999" cy="345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294466" y="151473"/>
            <a:ext cx="957381" cy="630942"/>
            <a:chOff x="8294466" y="151473"/>
            <a:chExt cx="957381" cy="630942"/>
          </a:xfrm>
        </p:grpSpPr>
        <p:sp>
          <p:nvSpPr>
            <p:cNvPr id="6" name="Rectangle 5"/>
            <p:cNvSpPr/>
            <p:nvPr/>
          </p:nvSpPr>
          <p:spPr>
            <a:xfrm>
              <a:off x="8419688" y="151473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err="1" smtClean="0">
                  <a:solidFill>
                    <a:srgbClr val="5FBB4A"/>
                  </a:solidFill>
                </a:rPr>
                <a:t>B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916" y="1060112"/>
            <a:ext cx="3273732" cy="2926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57916" y="2379438"/>
            <a:ext cx="3088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bg1"/>
                </a:solidFill>
                <a:sym typeface="Calibri"/>
              </a:rPr>
              <a:t>Defina cada parte de forma coesa e significativa.</a:t>
            </a:r>
            <a:endParaRPr lang="pt-BR" sz="1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445" y="1356817"/>
            <a:ext cx="909650" cy="794016"/>
          </a:xfrm>
          <a:prstGeom prst="rect">
            <a:avLst/>
          </a:prstGeom>
        </p:spPr>
      </p:pic>
      <p:sp>
        <p:nvSpPr>
          <p:cNvPr id="17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839" y="568404"/>
            <a:ext cx="83737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Vamos avançar um pouco mais? Imagine: você é o professor, a partir do roteiro elabore uma sequência didática.</a:t>
            </a:r>
            <a:endParaRPr lang="pt-BR" dirty="0">
              <a:solidFill>
                <a:srgbClr val="5FBB4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99" y="1153180"/>
            <a:ext cx="4890721" cy="3640870"/>
          </a:xfrm>
          <a:prstGeom prst="rect">
            <a:avLst/>
          </a:prstGeom>
        </p:spPr>
      </p:pic>
      <p:sp>
        <p:nvSpPr>
          <p:cNvPr id="21" name="Shape 234"/>
          <p:cNvSpPr/>
          <p:nvPr/>
        </p:nvSpPr>
        <p:spPr>
          <a:xfrm>
            <a:off x="5276662" y="4329041"/>
            <a:ext cx="3511742" cy="26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Cada parte deve se articular perfeitamente com a outra. </a:t>
            </a:r>
            <a:endParaRPr lang="pt-BR" sz="1000" dirty="0">
              <a:solidFill>
                <a:srgbClr val="092474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5229060" y="4241864"/>
            <a:ext cx="3593212" cy="423278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203" y="4403786"/>
            <a:ext cx="792523" cy="47485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348558" y="4072842"/>
            <a:ext cx="664941" cy="246221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REFLETIR</a:t>
            </a:r>
            <a:endParaRPr lang="pt-BR" sz="1000" b="1" dirty="0">
              <a:solidFill>
                <a:srgbClr val="092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0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94466" y="151473"/>
            <a:ext cx="957381" cy="630942"/>
            <a:chOff x="8294466" y="151473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51473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C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6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841" y="98199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BR" sz="1400" b="1" dirty="0">
                <a:solidFill>
                  <a:srgbClr val="5FBB4A"/>
                </a:solidFill>
              </a:rPr>
              <a:t>Quais </a:t>
            </a:r>
            <a:r>
              <a:rPr lang="pt-BR" sz="1400" b="1" u="sng" dirty="0" smtClean="0">
                <a:solidFill>
                  <a:srgbClr val="5FBB4A"/>
                </a:solidFill>
              </a:rPr>
              <a:t>PRINCÍPIOS</a:t>
            </a:r>
            <a:r>
              <a:rPr lang="pt-BR" sz="1400" b="1" dirty="0" smtClean="0">
                <a:solidFill>
                  <a:srgbClr val="5FBB4A"/>
                </a:solidFill>
              </a:rPr>
              <a:t> precisam </a:t>
            </a:r>
            <a:r>
              <a:rPr lang="pt-BR" sz="1400" b="1" dirty="0">
                <a:solidFill>
                  <a:srgbClr val="5FBB4A"/>
                </a:solidFill>
              </a:rPr>
              <a:t>ter os professores? </a:t>
            </a:r>
          </a:p>
        </p:txBody>
      </p:sp>
      <p:sp>
        <p:nvSpPr>
          <p:cNvPr id="32" name="Shape 288"/>
          <p:cNvSpPr/>
          <p:nvPr/>
        </p:nvSpPr>
        <p:spPr>
          <a:xfrm>
            <a:off x="2908" y="928896"/>
            <a:ext cx="9143999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078418" y="1831247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078418" y="2803841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hape 288"/>
          <p:cNvSpPr/>
          <p:nvPr/>
        </p:nvSpPr>
        <p:spPr>
          <a:xfrm>
            <a:off x="12860" y="942284"/>
            <a:ext cx="9163641" cy="32599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342900" indent="-342900">
              <a:buClr>
                <a:srgbClr val="092474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Resgatar</a:t>
            </a:r>
            <a:r>
              <a:rPr lang="en-US" dirty="0">
                <a:solidFill>
                  <a:schemeClr val="bg1"/>
                </a:solidFill>
              </a:rPr>
              <a:t> as </a:t>
            </a:r>
            <a:r>
              <a:rPr lang="en-US" dirty="0" err="1">
                <a:solidFill>
                  <a:schemeClr val="bg1"/>
                </a:solidFill>
              </a:rPr>
              <a:t>competências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gerais</a:t>
            </a:r>
            <a:r>
              <a:rPr lang="en-US" dirty="0">
                <a:solidFill>
                  <a:schemeClr val="bg1"/>
                </a:solidFill>
              </a:rPr>
              <a:t> da BNCC e </a:t>
            </a:r>
            <a:r>
              <a:rPr lang="en-US" dirty="0" err="1">
                <a:solidFill>
                  <a:schemeClr val="bg1"/>
                </a:solidFill>
              </a:rPr>
              <a:t>discutir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como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elas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se </a:t>
            </a:r>
            <a:r>
              <a:rPr lang="en-US" dirty="0" err="1" smtClean="0">
                <a:solidFill>
                  <a:schemeClr val="bg1"/>
                </a:solidFill>
              </a:rPr>
              <a:t>relacionma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com a </a:t>
            </a:r>
            <a:r>
              <a:rPr lang="en-US" dirty="0" err="1">
                <a:solidFill>
                  <a:schemeClr val="bg1"/>
                </a:solidFill>
              </a:rPr>
              <a:t>pedagogia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adventista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referenciais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curriculares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educação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adventista</a:t>
            </a:r>
            <a:r>
              <a:rPr lang="en-US" dirty="0">
                <a:solidFill>
                  <a:schemeClr val="bg1"/>
                </a:solidFill>
              </a:rPr>
              <a:t> e o material </a:t>
            </a:r>
            <a:r>
              <a:rPr lang="en-US" dirty="0" err="1">
                <a:solidFill>
                  <a:schemeClr val="bg1"/>
                </a:solidFill>
              </a:rPr>
              <a:t>didático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Clr>
                <a:srgbClr val="092474"/>
              </a:buCl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Clr>
                <a:srgbClr val="092474"/>
              </a:buClr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Compartilhe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experiência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até</a:t>
            </a:r>
            <a:r>
              <a:rPr lang="en-US" dirty="0" smtClean="0">
                <a:solidFill>
                  <a:schemeClr val="bg1"/>
                </a:solidFill>
              </a:rPr>
              <a:t> o </a:t>
            </a:r>
            <a:r>
              <a:rPr lang="en-US" dirty="0" err="1" smtClean="0">
                <a:solidFill>
                  <a:schemeClr val="bg1"/>
                </a:solidFill>
              </a:rPr>
              <a:t>momento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Clr>
                <a:srgbClr val="092474"/>
              </a:buClr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069951" y="1218853"/>
            <a:ext cx="998816" cy="276999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2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EM GRUPOS:</a:t>
            </a:r>
            <a:endParaRPr lang="pt-BR" sz="1200" u="sng" dirty="0">
              <a:solidFill>
                <a:srgbClr val="092474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4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748946" y="2077922"/>
            <a:ext cx="9077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5400" dirty="0" smtClean="0">
                <a:solidFill>
                  <a:srgbClr val="5FBB4A"/>
                </a:solidFill>
              </a:rPr>
              <a:t>OBRIGADA</a:t>
            </a:r>
            <a:endParaRPr lang="en-US" sz="5400" dirty="0">
              <a:solidFill>
                <a:srgbClr val="5FBB4A"/>
              </a:solidFill>
            </a:endParaRPr>
          </a:p>
        </p:txBody>
      </p:sp>
      <p:pic>
        <p:nvPicPr>
          <p:cNvPr id="11" name="Picture 10" descr="marca MEC_fundo transparen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3391912"/>
            <a:ext cx="1253333" cy="278848"/>
          </a:xfrm>
          <a:prstGeom prst="rect">
            <a:avLst/>
          </a:prstGeom>
        </p:spPr>
      </p:pic>
      <p:pic>
        <p:nvPicPr>
          <p:cNvPr id="12" name="Picture 11" descr="Marca Consed Fundo Transparen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34" y="3907161"/>
            <a:ext cx="622595" cy="187560"/>
          </a:xfrm>
          <a:prstGeom prst="rect">
            <a:avLst/>
          </a:prstGeom>
        </p:spPr>
      </p:pic>
      <p:pic>
        <p:nvPicPr>
          <p:cNvPr id="13" name="Picture 12" descr="logo quadrad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3835520"/>
            <a:ext cx="307119" cy="262114"/>
          </a:xfrm>
          <a:prstGeom prst="rect">
            <a:avLst/>
          </a:prstGeom>
        </p:spPr>
      </p:pic>
      <p:pic>
        <p:nvPicPr>
          <p:cNvPr id="14" name="Shape 133" descr="Resultado de imagem para base nacional comu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3501" y="1726535"/>
            <a:ext cx="891466" cy="152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49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0" name="Shape 166"/>
          <p:cNvSpPr/>
          <p:nvPr/>
        </p:nvSpPr>
        <p:spPr>
          <a:xfrm>
            <a:off x="4702102" y="5869553"/>
            <a:ext cx="3701955" cy="55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Referência </a:t>
            </a: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nacional e obrigatória para a formulação dos currículos</a:t>
            </a: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dos sistemas e das redes escolares dos estados, do DF e dos municípios e das propostas pedagógicas das escolas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68"/>
          <p:cNvSpPr/>
          <p:nvPr/>
        </p:nvSpPr>
        <p:spPr>
          <a:xfrm>
            <a:off x="4702102" y="6723521"/>
            <a:ext cx="3701955" cy="57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Soma</a:t>
            </a: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 aos propósitos que direcionam a educação brasileira para a </a:t>
            </a: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humana integral </a:t>
            </a:r>
            <a:r>
              <a:rPr lang="pt-B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para a construção de uma </a:t>
            </a:r>
            <a:r>
              <a:rPr lang="pt-B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sociedade justa, democrática e inclusiva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2179" y="5981106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2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2179" y="6835068"/>
            <a:ext cx="7100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solidFill>
                  <a:srgbClr val="FFD413"/>
                </a:solidFill>
              </a:rPr>
              <a:t>3</a:t>
            </a:r>
            <a:endParaRPr lang="pt-BR" sz="6000" b="1" dirty="0">
              <a:solidFill>
                <a:srgbClr val="FFD41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6582" y="912034"/>
            <a:ext cx="7723106" cy="307777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BÁSICA</a:t>
            </a:r>
            <a:endParaRPr lang="pt-BR" sz="14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6582" y="1259756"/>
            <a:ext cx="7723106" cy="307777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Competências gerais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86300" y="1694309"/>
            <a:ext cx="3731898" cy="307777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86300" y="2114302"/>
            <a:ext cx="3731898" cy="307777"/>
          </a:xfrm>
          <a:prstGeom prst="rect">
            <a:avLst/>
          </a:prstGeom>
          <a:solidFill>
            <a:srgbClr val="5FBB4A">
              <a:alpha val="7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86300" y="2440558"/>
            <a:ext cx="3731898" cy="307777"/>
          </a:xfrm>
          <a:prstGeom prst="rect">
            <a:avLst/>
          </a:prstGeom>
          <a:solidFill>
            <a:srgbClr val="5FBB4A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de área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86300" y="2762250"/>
            <a:ext cx="3731898" cy="307777"/>
          </a:xfrm>
          <a:prstGeom prst="rect">
            <a:avLst/>
          </a:prstGeom>
          <a:solidFill>
            <a:srgbClr val="5FBB4A">
              <a:alpha val="5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86300" y="3088382"/>
            <a:ext cx="3731898" cy="307777"/>
          </a:xfrm>
          <a:prstGeom prst="rect">
            <a:avLst/>
          </a:prstGeom>
          <a:solidFill>
            <a:srgbClr val="5FBB4A">
              <a:alpha val="4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de componente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16860" y="3495023"/>
            <a:ext cx="1261120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lang="pt-BR"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74609" y="3495023"/>
            <a:ext cx="1261120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lang="pt-BR"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86300" y="3845251"/>
            <a:ext cx="1257300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94400" y="3845251"/>
            <a:ext cx="1498600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</a:t>
            </a: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conhecimento 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43800" y="3845251"/>
            <a:ext cx="874398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lIns="72000" rIns="72000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pt-BR" sz="1200" dirty="0" smtClean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6582" y="1694309"/>
            <a:ext cx="3723017" cy="307777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6582" y="2114302"/>
            <a:ext cx="3723017" cy="307777"/>
          </a:xfrm>
          <a:prstGeom prst="rect">
            <a:avLst/>
          </a:prstGeom>
          <a:solidFill>
            <a:srgbClr val="5FBB4A">
              <a:alpha val="74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Direitos de aprendizagem </a:t>
            </a:r>
            <a:r>
              <a:rPr lang="pt-BR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6582" y="2440558"/>
            <a:ext cx="3723017" cy="307777"/>
          </a:xfrm>
          <a:prstGeom prst="rect">
            <a:avLst/>
          </a:prstGeom>
          <a:solidFill>
            <a:srgbClr val="5FBB4A">
              <a:alpha val="74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Campos de experiências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9300" y="3495023"/>
            <a:ext cx="1181099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0 - 1a </a:t>
            </a: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6m</a:t>
            </a:r>
            <a:endParaRPr lang="pt-BR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1988096" y="3495023"/>
            <a:ext cx="1186904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lIns="36000" rIns="0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1a 7m – 3a 11m</a:t>
            </a:r>
            <a:endParaRPr lang="pt-BR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3212232" y="3495023"/>
            <a:ext cx="1186904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4a – 5a 11m</a:t>
            </a:r>
            <a:endParaRPr lang="pt-BR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749300" y="3845251"/>
            <a:ext cx="3649835" cy="278089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lIns="36000" tIns="46800" rIns="36000" rtlCol="0" anchor="ctr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Objetivos de aprendizagem e </a:t>
            </a: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</a:p>
        </p:txBody>
      </p:sp>
      <p:sp>
        <p:nvSpPr>
          <p:cNvPr id="28" name="Rectangle 2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8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88"/>
          <p:cNvSpPr/>
          <p:nvPr/>
        </p:nvSpPr>
        <p:spPr>
          <a:xfrm>
            <a:off x="2908" y="928896"/>
            <a:ext cx="9163641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4" name="Rectangle 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166781" y="2232843"/>
            <a:ext cx="5093385" cy="104348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23284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EXEMPLO </a:t>
            </a:r>
            <a:r>
              <a:rPr lang="pt-BR" sz="28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pt-BR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lang="pt-BR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1 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146" y="593401"/>
            <a:ext cx="278042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5FBB4A"/>
                </a:solidFill>
              </a:rPr>
              <a:t>Como a BNCC está organizada?</a:t>
            </a:r>
            <a:endParaRPr lang="en-US" dirty="0">
              <a:solidFill>
                <a:srgbClr val="5FBB4A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hape 577"/>
          <p:cNvSpPr txBox="1"/>
          <p:nvPr/>
        </p:nvSpPr>
        <p:spPr>
          <a:xfrm>
            <a:off x="4328176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hape 576"/>
          <p:cNvSpPr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BB4A"/>
              </a:solidFill>
            </a:endParaRPr>
          </a:p>
        </p:txBody>
      </p:sp>
      <p:sp>
        <p:nvSpPr>
          <p:cNvPr id="7" name="Shape 577"/>
          <p:cNvSpPr txBox="1"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11074" y="279033"/>
            <a:ext cx="1562226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577"/>
          <p:cNvSpPr txBox="1"/>
          <p:nvPr/>
        </p:nvSpPr>
        <p:spPr>
          <a:xfrm>
            <a:off x="6711074" y="279033"/>
            <a:ext cx="1562226" cy="240920"/>
          </a:xfrm>
          <a:prstGeom prst="rect">
            <a:avLst/>
          </a:prstGeom>
          <a:solidFill>
            <a:srgbClr val="5FBB4A">
              <a:alpha val="62000"/>
            </a:srgbClr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MÉDIO</a:t>
            </a:r>
            <a:endParaRPr sz="17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2" name="Rectangle 11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14" name="Rectangle 1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hape 577"/>
          <p:cNvSpPr txBox="1"/>
          <p:nvPr/>
        </p:nvSpPr>
        <p:spPr>
          <a:xfrm>
            <a:off x="4328176" y="279033"/>
            <a:ext cx="2303325" cy="235575"/>
          </a:xfrm>
          <a:prstGeom prst="rect">
            <a:avLst/>
          </a:prstGeom>
          <a:solidFill>
            <a:srgbClr val="092474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sz="17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hape 576"/>
          <p:cNvSpPr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BB4A"/>
              </a:solidFill>
            </a:endParaRPr>
          </a:p>
        </p:txBody>
      </p:sp>
      <p:sp>
        <p:nvSpPr>
          <p:cNvPr id="7" name="Shape 577"/>
          <p:cNvSpPr txBox="1"/>
          <p:nvPr/>
        </p:nvSpPr>
        <p:spPr>
          <a:xfrm>
            <a:off x="1945277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11074" y="279033"/>
            <a:ext cx="1562226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577"/>
          <p:cNvSpPr txBox="1"/>
          <p:nvPr/>
        </p:nvSpPr>
        <p:spPr>
          <a:xfrm>
            <a:off x="6711074" y="279033"/>
            <a:ext cx="1562226" cy="240920"/>
          </a:xfrm>
          <a:prstGeom prst="rect">
            <a:avLst/>
          </a:prstGeom>
          <a:solidFill>
            <a:srgbClr val="5FBB4A">
              <a:alpha val="62000"/>
            </a:srgbClr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MÉDIO</a:t>
            </a:r>
            <a:endParaRPr sz="17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2" name="Rectangle 11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15" name="Rectangle 14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7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133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34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35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36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37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9" name="Straight Connector 18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22" name="Rectangle 21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837570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16495"/>
              </p:ext>
            </p:extLst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814020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682008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45627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6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6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6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27" name="Rectangle 26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6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391833" y="514607"/>
            <a:ext cx="5651499" cy="253387"/>
            <a:chOff x="2391833" y="514607"/>
            <a:chExt cx="5651499" cy="253387"/>
          </a:xfrm>
        </p:grpSpPr>
        <p:sp>
          <p:nvSpPr>
            <p:cNvPr id="25" name="Shape 555"/>
            <p:cNvSpPr/>
            <p:nvPr/>
          </p:nvSpPr>
          <p:spPr>
            <a:xfrm>
              <a:off x="5415641" y="514607"/>
              <a:ext cx="2627691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6" name="Shape 556"/>
            <p:cNvSpPr/>
            <p:nvPr/>
          </p:nvSpPr>
          <p:spPr>
            <a:xfrm>
              <a:off x="5415642" y="514607"/>
              <a:ext cx="1224324" cy="253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7" name="Shape 557"/>
            <p:cNvSpPr/>
            <p:nvPr/>
          </p:nvSpPr>
          <p:spPr>
            <a:xfrm>
              <a:off x="5274733" y="514608"/>
              <a:ext cx="140928" cy="2533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8" name="Shape 558"/>
            <p:cNvSpPr/>
            <p:nvPr/>
          </p:nvSpPr>
          <p:spPr>
            <a:xfrm>
              <a:off x="3894667" y="514608"/>
              <a:ext cx="1521032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29" name="Shape 559"/>
            <p:cNvSpPr/>
            <p:nvPr/>
          </p:nvSpPr>
          <p:spPr>
            <a:xfrm>
              <a:off x="2391833" y="514608"/>
              <a:ext cx="3023905" cy="253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19" name="Straight Connector 18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5778" y="87845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22" name="Rectangle 21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571590"/>
              </p:ext>
            </p:extLst>
          </p:nvPr>
        </p:nvGraphicFramePr>
        <p:xfrm>
          <a:off x="1978180" y="729850"/>
          <a:ext cx="1207404" cy="64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LINGUAGENS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852004"/>
              </p:ext>
            </p:extLst>
          </p:nvPr>
        </p:nvGraphicFramePr>
        <p:xfrm>
          <a:off x="3321469" y="724221"/>
          <a:ext cx="1218781" cy="65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lang="pt-BR" sz="1200" b="1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472314"/>
              </p:ext>
            </p:extLst>
          </p:nvPr>
        </p:nvGraphicFramePr>
        <p:xfrm>
          <a:off x="4672798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DA NATUREZA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3" name="Straight Connector 52"/>
          <p:cNvCxnSpPr/>
          <p:nvPr/>
        </p:nvCxnSpPr>
        <p:spPr>
          <a:xfrm>
            <a:off x="255778" y="87745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19586"/>
              </p:ext>
            </p:extLst>
          </p:nvPr>
        </p:nvGraphicFramePr>
        <p:xfrm>
          <a:off x="6012160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CIÊNCIAS HUMANAS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135133"/>
              </p:ext>
            </p:extLst>
          </p:nvPr>
        </p:nvGraphicFramePr>
        <p:xfrm>
          <a:off x="7380312" y="724218"/>
          <a:ext cx="1200952" cy="65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ENSINO RELIGIOSO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6" name="Shape 575"/>
          <p:cNvGrpSpPr/>
          <p:nvPr/>
        </p:nvGrpSpPr>
        <p:grpSpPr>
          <a:xfrm>
            <a:off x="4336641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6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6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ENSINO FUNDAMENTAL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71111" y="87195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32" name="Rectangle 31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4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PADRAO CROMATICO LEMANN">
      <a:dk1>
        <a:srgbClr val="083050"/>
      </a:dk1>
      <a:lt1>
        <a:sysClr val="window" lastClr="FFFFFF"/>
      </a:lt1>
      <a:dk2>
        <a:srgbClr val="2CB781"/>
      </a:dk2>
      <a:lt2>
        <a:srgbClr val="BFD730"/>
      </a:lt2>
      <a:accent1>
        <a:srgbClr val="0D9C4A"/>
      </a:accent1>
      <a:accent2>
        <a:srgbClr val="EF4123"/>
      </a:accent2>
      <a:accent3>
        <a:srgbClr val="B3C135"/>
      </a:accent3>
      <a:accent4>
        <a:srgbClr val="FAA41A"/>
      </a:accent4>
      <a:accent5>
        <a:srgbClr val="00B5AF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2">
      <a:majorFont>
        <a:latin typeface="Effra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ffra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lnSpc>
            <a:spcPts val="9600"/>
          </a:lnSpc>
          <a:defRPr dirty="0" err="1" smtClean="0">
            <a:latin typeface="Effra Light" charset="0"/>
            <a:cs typeface="Effra Light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Subdivisória">
  <a:themeElements>
    <a:clrScheme name="padrao LEMANN">
      <a:dk1>
        <a:srgbClr val="2CB781"/>
      </a:dk1>
      <a:lt1>
        <a:sysClr val="window" lastClr="FFFFFF"/>
      </a:lt1>
      <a:dk2>
        <a:srgbClr val="083050"/>
      </a:dk2>
      <a:lt2>
        <a:srgbClr val="BFD730"/>
      </a:lt2>
      <a:accent1>
        <a:srgbClr val="0D9C4A"/>
      </a:accent1>
      <a:accent2>
        <a:srgbClr val="EF4123"/>
      </a:accent2>
      <a:accent3>
        <a:srgbClr val="B3C135"/>
      </a:accent3>
      <a:accent4>
        <a:srgbClr val="FAA41A"/>
      </a:accent4>
      <a:accent5>
        <a:srgbClr val="00B5AF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8380</TotalTime>
  <Words>2156</Words>
  <Application>Microsoft Macintosh PowerPoint</Application>
  <PresentationFormat>On-screen Show (16:9)</PresentationFormat>
  <Paragraphs>524</Paragraphs>
  <Slides>39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Default Theme</vt:lpstr>
      <vt:lpstr>1_Subdivisória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Thiago Lyra</dc:creator>
  <cp:lastModifiedBy>Nadia Teixeira</cp:lastModifiedBy>
  <cp:revision>294</cp:revision>
  <dcterms:created xsi:type="dcterms:W3CDTF">2018-02-20T13:13:59Z</dcterms:created>
  <dcterms:modified xsi:type="dcterms:W3CDTF">2018-11-05T17:30:50Z</dcterms:modified>
</cp:coreProperties>
</file>